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32"/>
  </p:notesMasterIdLst>
  <p:sldIdLst>
    <p:sldId id="266" r:id="rId2"/>
    <p:sldId id="259" r:id="rId3"/>
    <p:sldId id="300" r:id="rId4"/>
    <p:sldId id="313" r:id="rId5"/>
    <p:sldId id="303" r:id="rId6"/>
    <p:sldId id="293" r:id="rId7"/>
    <p:sldId id="270" r:id="rId8"/>
    <p:sldId id="312" r:id="rId9"/>
    <p:sldId id="305" r:id="rId10"/>
    <p:sldId id="268" r:id="rId11"/>
    <p:sldId id="307" r:id="rId12"/>
    <p:sldId id="275" r:id="rId13"/>
    <p:sldId id="308" r:id="rId14"/>
    <p:sldId id="276" r:id="rId15"/>
    <p:sldId id="286" r:id="rId16"/>
    <p:sldId id="288" r:id="rId17"/>
    <p:sldId id="314" r:id="rId18"/>
    <p:sldId id="309" r:id="rId19"/>
    <p:sldId id="279" r:id="rId20"/>
    <p:sldId id="310" r:id="rId21"/>
    <p:sldId id="280" r:id="rId22"/>
    <p:sldId id="291" r:id="rId23"/>
    <p:sldId id="311" r:id="rId24"/>
    <p:sldId id="282" r:id="rId25"/>
    <p:sldId id="283" r:id="rId26"/>
    <p:sldId id="295" r:id="rId27"/>
    <p:sldId id="284" r:id="rId28"/>
    <p:sldId id="297" r:id="rId29"/>
    <p:sldId id="296" r:id="rId30"/>
    <p:sldId id="290" r:id="rId3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51" autoAdjust="0"/>
    <p:restoredTop sz="87211" autoAdjust="0"/>
  </p:normalViewPr>
  <p:slideViewPr>
    <p:cSldViewPr>
      <p:cViewPr varScale="1">
        <p:scale>
          <a:sx n="64" d="100"/>
          <a:sy n="64" d="100"/>
        </p:scale>
        <p:origin x="-157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D5DA28-6920-48CC-BE34-0A854771CD67}" type="datetimeFigureOut">
              <a:rPr lang="en-US" smtClean="0"/>
              <a:t>11/4/2015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288E54-1776-45EB-AD64-CCD5149D54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3545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288E54-1776-45EB-AD64-CCD5149D546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6355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288E54-1776-45EB-AD64-CCD5149D546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46401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288E54-1776-45EB-AD64-CCD5149D546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2478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Need to say small errors make very little difference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288E54-1776-45EB-AD64-CCD5149D546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0146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288E54-1776-45EB-AD64-CCD5149D546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2478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288E54-1776-45EB-AD64-CCD5149D546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9460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/>
              <a:t>The execution time of computing the total travel distance of each taxi</a:t>
            </a:r>
            <a:endParaRPr lang="en-US" sz="2000" b="1" i="1" dirty="0" smtClean="0">
              <a:latin typeface="Helvetica"/>
              <a:cs typeface="Helvetica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288E54-1776-45EB-AD64-CCD5149D546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9777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288E54-1776-45EB-AD64-CCD5149D546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2478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logistics, tour planning,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 spatial business intelligence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288E54-1776-45EB-AD64-CCD5149D546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4130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logistics, tour planning,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 spatial business intelligence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288E54-1776-45EB-AD64-CCD5149D546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4130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Contraction hierarchies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288E54-1776-45EB-AD64-CCD5149D546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4130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288E54-1776-45EB-AD64-CCD5149D546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2478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Here</a:t>
            </a:r>
            <a:r>
              <a:rPr lang="en-US" baseline="0" dirty="0" smtClean="0"/>
              <a:t> use </a:t>
            </a:r>
            <a:r>
              <a:rPr lang="en-US" baseline="0" dirty="0" err="1" smtClean="0"/>
              <a:t>euclidean</a:t>
            </a:r>
            <a:r>
              <a:rPr lang="en-US" baseline="0" dirty="0" smtClean="0"/>
              <a:t> distance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288E54-1776-45EB-AD64-CCD5149D546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4130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288E54-1776-45EB-AD64-CCD5149D546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9200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logistics, tour planning,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 spatial business intelligence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lvl="3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/>
              <a:t>Our aim is to increase the</a:t>
            </a:r>
            <a:r>
              <a:rPr lang="en-US" sz="2400" i="1" dirty="0" smtClean="0"/>
              <a:t> throughput </a:t>
            </a:r>
            <a:r>
              <a:rPr lang="en-US" sz="2400" dirty="0" smtClean="0"/>
              <a:t>which means the total amount of time for the entire query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288E54-1776-45EB-AD64-CCD5149D546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4130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288E54-1776-45EB-AD64-CCD5149D546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4130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Contraction hierarchies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288E54-1776-45EB-AD64-CCD5149D546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4130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288E54-1776-45EB-AD64-CCD5149D546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4130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288E54-1776-45EB-AD64-CCD5149D546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2478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1419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7563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5453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0830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4277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11/4/2015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2406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11/4/2015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855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11/4/2015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014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11/4/2015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6921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11/4/2015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92179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11/4/2015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8991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9814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0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0.png"/><Relationship Id="rId5" Type="http://schemas.openxmlformats.org/officeDocument/2006/relationships/image" Target="../media/image25.jpeg"/><Relationship Id="rId4" Type="http://schemas.openxmlformats.org/officeDocument/2006/relationships/image" Target="../media/image5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1295400"/>
            <a:ext cx="8077200" cy="1927225"/>
          </a:xfrm>
        </p:spPr>
        <p:txBody>
          <a:bodyPr>
            <a:normAutofit/>
          </a:bodyPr>
          <a:lstStyle/>
          <a:p>
            <a:pPr algn="ctr"/>
            <a:r>
              <a:rPr lang="en-US" sz="3600" dirty="0" smtClean="0">
                <a:solidFill>
                  <a:schemeClr val="accent1"/>
                </a:solidFill>
              </a:rPr>
              <a:t>Analytical </a:t>
            </a:r>
            <a:r>
              <a:rPr lang="en-US" sz="3600" dirty="0">
                <a:solidFill>
                  <a:schemeClr val="accent1"/>
                </a:solidFill>
              </a:rPr>
              <a:t>Queries on Road Networks: </a:t>
            </a:r>
            <a:r>
              <a:rPr lang="en-US" sz="3600" dirty="0" smtClean="0">
                <a:solidFill>
                  <a:schemeClr val="accent1"/>
                </a:solidFill>
              </a:rPr>
              <a:t/>
            </a:r>
            <a:br>
              <a:rPr lang="en-US" sz="3600" dirty="0" smtClean="0">
                <a:solidFill>
                  <a:schemeClr val="accent1"/>
                </a:solidFill>
              </a:rPr>
            </a:br>
            <a:r>
              <a:rPr lang="en-US" sz="3600" dirty="0" smtClean="0">
                <a:solidFill>
                  <a:schemeClr val="accent1"/>
                </a:solidFill>
              </a:rPr>
              <a:t>An Experimental Evaluation </a:t>
            </a:r>
            <a:r>
              <a:rPr lang="en-US" sz="3600" dirty="0">
                <a:solidFill>
                  <a:schemeClr val="accent1"/>
                </a:solidFill>
              </a:rPr>
              <a:t>of </a:t>
            </a:r>
            <a:r>
              <a:rPr lang="en-US" sz="3600" dirty="0" smtClean="0">
                <a:solidFill>
                  <a:schemeClr val="accent1"/>
                </a:solidFill>
              </a:rPr>
              <a:t/>
            </a:r>
            <a:br>
              <a:rPr lang="en-US" sz="3600" dirty="0" smtClean="0">
                <a:solidFill>
                  <a:schemeClr val="accent1"/>
                </a:solidFill>
              </a:rPr>
            </a:br>
            <a:r>
              <a:rPr lang="en-US" sz="3600" dirty="0" smtClean="0">
                <a:solidFill>
                  <a:schemeClr val="accent1"/>
                </a:solidFill>
              </a:rPr>
              <a:t>Two </a:t>
            </a:r>
            <a:r>
              <a:rPr lang="en-US" sz="3600" dirty="0">
                <a:solidFill>
                  <a:schemeClr val="accent1"/>
                </a:solidFill>
              </a:rPr>
              <a:t>System </a:t>
            </a:r>
            <a:r>
              <a:rPr lang="en-US" sz="3600" dirty="0" smtClean="0">
                <a:solidFill>
                  <a:schemeClr val="accent1"/>
                </a:solidFill>
              </a:rPr>
              <a:t>Architectures</a:t>
            </a:r>
            <a:endParaRPr lang="en-US" sz="3600" dirty="0">
              <a:solidFill>
                <a:schemeClr val="accent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23900" y="3505200"/>
            <a:ext cx="7810500" cy="3352800"/>
          </a:xfrm>
        </p:spPr>
        <p:txBody>
          <a:bodyPr>
            <a:normAutofit fontScale="92500" lnSpcReduction="20000"/>
          </a:bodyPr>
          <a:lstStyle/>
          <a:p>
            <a:pPr algn="ctr"/>
            <a:r>
              <a:rPr lang="en-US" sz="3000" b="1" u="sng" dirty="0" err="1" smtClean="0">
                <a:solidFill>
                  <a:schemeClr val="tx1"/>
                </a:solidFill>
              </a:rPr>
              <a:t>Shangfu</a:t>
            </a:r>
            <a:r>
              <a:rPr lang="en-US" sz="3000" b="1" u="sng" dirty="0" smtClean="0">
                <a:solidFill>
                  <a:schemeClr val="tx1"/>
                </a:solidFill>
              </a:rPr>
              <a:t> </a:t>
            </a:r>
            <a:r>
              <a:rPr lang="en-US" sz="3000" b="1" u="sng" dirty="0" err="1" smtClean="0">
                <a:solidFill>
                  <a:schemeClr val="tx1"/>
                </a:solidFill>
              </a:rPr>
              <a:t>Peng</a:t>
            </a:r>
            <a:r>
              <a:rPr lang="en-US" sz="3000" b="1" dirty="0" smtClean="0">
                <a:solidFill>
                  <a:schemeClr val="tx1"/>
                </a:solidFill>
              </a:rPr>
              <a:t>		</a:t>
            </a:r>
            <a:r>
              <a:rPr lang="en-US" sz="3000" b="1" dirty="0" err="1" smtClean="0">
                <a:solidFill>
                  <a:schemeClr val="tx1"/>
                </a:solidFill>
              </a:rPr>
              <a:t>Hanan</a:t>
            </a:r>
            <a:r>
              <a:rPr lang="en-US" sz="3000" b="1" dirty="0" smtClean="0">
                <a:solidFill>
                  <a:schemeClr val="tx1"/>
                </a:solidFill>
              </a:rPr>
              <a:t> </a:t>
            </a:r>
            <a:r>
              <a:rPr lang="en-US" sz="3000" b="1" dirty="0" err="1" smtClean="0">
                <a:solidFill>
                  <a:schemeClr val="tx1"/>
                </a:solidFill>
              </a:rPr>
              <a:t>Samet</a:t>
            </a:r>
            <a:endParaRPr lang="en-US" sz="3000" b="1" dirty="0" smtClean="0">
              <a:solidFill>
                <a:schemeClr val="tx1"/>
              </a:solidFill>
            </a:endParaRPr>
          </a:p>
          <a:p>
            <a:pPr algn="l"/>
            <a:r>
              <a:rPr lang="en-US" sz="2600" dirty="0" smtClean="0">
                <a:solidFill>
                  <a:schemeClr val="tx1"/>
                </a:solidFill>
              </a:rPr>
              <a:t>            shangfu@cs.umd.edu                hjs@cs.umd.edu</a:t>
            </a:r>
          </a:p>
          <a:p>
            <a:pPr algn="ctr"/>
            <a:endParaRPr lang="en-US" sz="2600" dirty="0" smtClean="0">
              <a:solidFill>
                <a:schemeClr val="tx1"/>
              </a:solidFill>
            </a:endParaRPr>
          </a:p>
          <a:p>
            <a:pPr algn="ctr"/>
            <a:r>
              <a:rPr lang="en-US" sz="2600" dirty="0" smtClean="0">
                <a:solidFill>
                  <a:schemeClr val="tx1"/>
                </a:solidFill>
              </a:rPr>
              <a:t>Department </a:t>
            </a:r>
            <a:r>
              <a:rPr lang="en-US" sz="2600" dirty="0">
                <a:solidFill>
                  <a:schemeClr val="tx1"/>
                </a:solidFill>
              </a:rPr>
              <a:t>of Computer </a:t>
            </a:r>
            <a:r>
              <a:rPr lang="en-US" sz="2600" dirty="0" smtClean="0">
                <a:solidFill>
                  <a:schemeClr val="tx1"/>
                </a:solidFill>
              </a:rPr>
              <a:t>Science</a:t>
            </a:r>
            <a:endParaRPr lang="en-US" sz="2600" dirty="0">
              <a:solidFill>
                <a:schemeClr val="tx1"/>
              </a:solidFill>
            </a:endParaRPr>
          </a:p>
          <a:p>
            <a:pPr algn="ctr"/>
            <a:r>
              <a:rPr lang="en-US" sz="2600" dirty="0">
                <a:solidFill>
                  <a:schemeClr val="tx1"/>
                </a:solidFill>
              </a:rPr>
              <a:t>University of Maryland</a:t>
            </a:r>
          </a:p>
          <a:p>
            <a:pPr algn="ctr"/>
            <a:r>
              <a:rPr lang="en-US" sz="2600" dirty="0">
                <a:solidFill>
                  <a:schemeClr val="tx1"/>
                </a:solidFill>
              </a:rPr>
              <a:t>College Park, MD 20742, USA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sz="2800" b="1" dirty="0">
                <a:solidFill>
                  <a:schemeClr val="tx1"/>
                </a:solidFill>
              </a:rPr>
              <a:t>SIGSPATIAL 2015</a:t>
            </a:r>
          </a:p>
          <a:p>
            <a:pPr algn="ctr"/>
            <a:endParaRPr lang="en-US" dirty="0"/>
          </a:p>
        </p:txBody>
      </p:sp>
      <p:pic>
        <p:nvPicPr>
          <p:cNvPr id="4" name="Picture 2" descr="C:\Users\pengshangfu\Desktop\Research\sigspatial2014\UMD_ball_logo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47800" cy="144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9022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81535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3200" b="1" dirty="0" smtClean="0">
                <a:solidFill>
                  <a:schemeClr val="accent1"/>
                </a:solidFill>
              </a:rPr>
              <a:t>Hybrid Architecture</a:t>
            </a:r>
            <a:endParaRPr lang="en-US" sz="3200" b="1" dirty="0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510627"/>
                <a:ext cx="8229600" cy="6575973"/>
              </a:xfrm>
            </p:spPr>
            <p:txBody>
              <a:bodyPr>
                <a:normAutofit/>
              </a:bodyPr>
              <a:lstStyle/>
              <a:p>
                <a:pPr marL="342900" lvl="2" indent="-342900"/>
                <a:r>
                  <a:rPr lang="en-US" dirty="0" smtClean="0"/>
                  <a:t>Decoupling the database from the distance computations </a:t>
                </a:r>
              </a:p>
              <a:p>
                <a:pPr marL="800100" lvl="3" indent="-342900">
                  <a:buFont typeface="Wingdings" pitchFamily="2" charset="2"/>
                  <a:buChar char="§"/>
                </a:pPr>
                <a:r>
                  <a:rPr lang="en-US" sz="2400" dirty="0" smtClean="0"/>
                  <a:t>Retrieving location datasets from a database</a:t>
                </a:r>
              </a:p>
              <a:p>
                <a:pPr marL="800100" lvl="3" indent="-342900">
                  <a:buFont typeface="Wingdings" pitchFamily="2" charset="2"/>
                  <a:buChar char="§"/>
                </a:pPr>
                <a:r>
                  <a:rPr lang="en-US" sz="2400" dirty="0" smtClean="0"/>
                  <a:t>Running distance computations in scanner module</a:t>
                </a:r>
                <a:endParaRPr lang="en-US" sz="2400" dirty="0"/>
              </a:p>
              <a:p>
                <a:pPr marL="342900" lvl="2" indent="-342900"/>
                <a:r>
                  <a:rPr lang="en-US" dirty="0" smtClean="0"/>
                  <a:t>Scanner module</a:t>
                </a:r>
              </a:p>
              <a:p>
                <a:pPr marL="800100" lvl="3" indent="-342900">
                  <a:buFont typeface="Wingdings" pitchFamily="2" charset="2"/>
                  <a:buChar char="§"/>
                </a:pPr>
                <a:r>
                  <a:rPr lang="en-US" sz="2400" dirty="0" smtClean="0"/>
                  <a:t>In memory</a:t>
                </a:r>
              </a:p>
              <a:p>
                <a:pPr marL="800100" lvl="3" indent="-342900">
                  <a:buFont typeface="Wingdings" pitchFamily="2" charset="2"/>
                  <a:buChar char="§"/>
                </a:pPr>
                <a:r>
                  <a:rPr lang="en-US" sz="2400" dirty="0" smtClean="0"/>
                  <a:t>Contains spatial indices</a:t>
                </a:r>
              </a:p>
              <a:p>
                <a:pPr marL="342900" lvl="2" indent="-342900"/>
                <a:r>
                  <a:rPr lang="en-US" dirty="0" smtClean="0"/>
                  <a:t>Optimizer module</a:t>
                </a:r>
              </a:p>
              <a:p>
                <a:pPr marL="800100" lvl="3" indent="-342900">
                  <a:buFont typeface="Wingdings" pitchFamily="2" charset="2"/>
                  <a:buChar char="§"/>
                </a:pPr>
                <a:r>
                  <a:rPr lang="en-US" sz="2400" dirty="0" smtClean="0"/>
                  <a:t>Improve the scan plan</a:t>
                </a:r>
              </a:p>
              <a:p>
                <a:pPr marL="800100" lvl="3" indent="-342900">
                  <a:buFont typeface="Wingdings" pitchFamily="2" charset="2"/>
                  <a:buChar char="§"/>
                </a:pPr>
                <a:r>
                  <a:rPr lang="en-US" sz="2400" dirty="0"/>
                  <a:t>E.g, distance matrix</a:t>
                </a:r>
              </a:p>
              <a:p>
                <a:pPr marL="457200" lvl="3" indent="0">
                  <a:buNone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/>
                      </a:rPr>
                      <m:t>     </m:t>
                    </m:r>
                    <m:r>
                      <a:rPr lang="en-US" sz="2400" i="1">
                        <a:latin typeface="Cambria Math"/>
                      </a:rPr>
                      <m:t>𝑁</m:t>
                    </m:r>
                    <m:r>
                      <a:rPr lang="en-US" sz="2400" i="1">
                        <a:latin typeface="Cambria Math"/>
                      </a:rPr>
                      <m:t>×</m:t>
                    </m:r>
                    <m:r>
                      <a:rPr lang="en-US" sz="2400" i="1">
                        <a:latin typeface="Cambria Math"/>
                      </a:rPr>
                      <m:t>𝑀</m:t>
                    </m:r>
                  </m:oMath>
                </a14:m>
                <a:r>
                  <a:rPr lang="en-US" sz="2400" dirty="0" smtClean="0"/>
                  <a:t>,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𝑁</m:t>
                    </m:r>
                    <m:r>
                      <a:rPr lang="en-US" sz="2400" i="1">
                        <a:latin typeface="Cambria Math"/>
                      </a:rPr>
                      <m:t>≫</m:t>
                    </m:r>
                    <m:r>
                      <a:rPr lang="en-US" sz="2400" i="1">
                        <a:latin typeface="Cambria Math"/>
                      </a:rPr>
                      <m:t>𝑀</m:t>
                    </m:r>
                  </m:oMath>
                </a14:m>
                <a:r>
                  <a:rPr lang="en-US" sz="2400" dirty="0" smtClean="0"/>
                  <a:t> </a:t>
                </a:r>
                <a:endParaRPr lang="en-US" sz="2400" dirty="0"/>
              </a:p>
              <a:p>
                <a:pPr marL="800100" lvl="3" indent="-342900">
                  <a:buFont typeface="Wingdings" pitchFamily="2" charset="2"/>
                  <a:buChar char="§"/>
                </a:pPr>
                <a:r>
                  <a:rPr lang="en-US" sz="2400" dirty="0" smtClean="0"/>
                  <a:t>Users dispense </a:t>
                </a:r>
              </a:p>
              <a:p>
                <a:pPr marL="457200" lvl="3" indent="0">
                  <a:buNone/>
                </a:pPr>
                <a:r>
                  <a:rPr lang="en-US" sz="2400" dirty="0"/>
                  <a:t> </a:t>
                </a:r>
                <a:r>
                  <a:rPr lang="en-US" sz="2400" dirty="0" smtClean="0"/>
                  <a:t>    with this step</a:t>
                </a:r>
              </a:p>
              <a:p>
                <a:pPr marL="457200" lvl="3" indent="0">
                  <a:buNone/>
                </a:pPr>
                <a:r>
                  <a:rPr lang="en-US" sz="2400" dirty="0" smtClean="0"/>
                  <a:t>     </a:t>
                </a:r>
              </a:p>
              <a:p>
                <a:pPr marL="457200" lvl="3" indent="0">
                  <a:buNone/>
                </a:pPr>
                <a:endParaRPr lang="en-US" sz="2400" dirty="0" smtClean="0"/>
              </a:p>
              <a:p>
                <a:pPr marL="342900" lvl="2" indent="-342900"/>
                <a:endParaRPr lang="en-US" b="0" dirty="0" smtClean="0"/>
              </a:p>
              <a:p>
                <a:pPr marL="342900" lvl="2" indent="-342900"/>
                <a:endParaRPr lang="en-US" dirty="0"/>
              </a:p>
              <a:p>
                <a:pPr marL="800100" lvl="3" indent="-342900"/>
                <a:endParaRPr lang="en-US" sz="2400" b="0" dirty="0" smtClean="0"/>
              </a:p>
              <a:p>
                <a:pPr lvl="1"/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510627"/>
                <a:ext cx="8229600" cy="6575973"/>
              </a:xfrm>
              <a:blipFill rotWithShape="1">
                <a:blip r:embed="rId3"/>
                <a:stretch>
                  <a:fillRect l="-963" t="-7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Group 21"/>
          <p:cNvGrpSpPr/>
          <p:nvPr/>
        </p:nvGrpSpPr>
        <p:grpSpPr>
          <a:xfrm>
            <a:off x="3687818" y="2166219"/>
            <a:ext cx="5379982" cy="4158381"/>
            <a:chOff x="3324378" y="2514600"/>
            <a:chExt cx="5895822" cy="4557093"/>
          </a:xfrm>
        </p:grpSpPr>
        <p:sp>
          <p:nvSpPr>
            <p:cNvPr id="5" name="TextBox 4"/>
            <p:cNvSpPr txBox="1"/>
            <p:nvPr/>
          </p:nvSpPr>
          <p:spPr>
            <a:xfrm>
              <a:off x="4294992" y="4186278"/>
              <a:ext cx="752354" cy="400110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sz="2000" i="1" dirty="0" smtClean="0">
                  <a:latin typeface="Helvetica"/>
                  <a:cs typeface="Helvetica"/>
                </a:rPr>
                <a:t>SQL</a:t>
              </a:r>
              <a:endParaRPr lang="en-US" sz="2000" i="1" dirty="0">
                <a:latin typeface="Helvetica"/>
                <a:cs typeface="Helvetica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6302314" y="4734284"/>
              <a:ext cx="2917886" cy="641375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i="1" dirty="0" smtClean="0">
                  <a:solidFill>
                    <a:schemeClr val="tx1"/>
                  </a:solidFill>
                  <a:latin typeface="Helvetica"/>
                  <a:cs typeface="Helvetica"/>
                </a:rPr>
                <a:t>SCANS</a:t>
              </a:r>
              <a:endParaRPr lang="en-US" i="1" dirty="0">
                <a:solidFill>
                  <a:schemeClr val="tx1"/>
                </a:solidFill>
                <a:latin typeface="Helvetica"/>
                <a:cs typeface="Helvetica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7375060" y="4764763"/>
              <a:ext cx="1788457" cy="27516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  <a:latin typeface="Helvetica"/>
                  <a:cs typeface="Helvetica"/>
                </a:rPr>
                <a:t>One-to-Many</a:t>
              </a:r>
              <a:endParaRPr lang="en-US" dirty="0">
                <a:solidFill>
                  <a:schemeClr val="tx1"/>
                </a:solidFill>
                <a:latin typeface="Helvetica"/>
                <a:cs typeface="Helvetica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7375061" y="5069096"/>
              <a:ext cx="1788456" cy="27770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Helvetica"/>
                  <a:cs typeface="Helvetica"/>
                </a:rPr>
                <a:t>One-to-One</a:t>
              </a:r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>
              <a:biLevel thresh="5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40000" contrast="-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524280" y="5387058"/>
              <a:ext cx="2557296" cy="1684635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</p:pic>
        <p:sp>
          <p:nvSpPr>
            <p:cNvPr id="10" name="Rectangle 9"/>
            <p:cNvSpPr/>
            <p:nvPr/>
          </p:nvSpPr>
          <p:spPr>
            <a:xfrm>
              <a:off x="6312159" y="4381743"/>
              <a:ext cx="2903783" cy="29535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sz="1400" i="1" dirty="0" smtClean="0">
                  <a:solidFill>
                    <a:schemeClr val="bg1"/>
                  </a:solidFill>
                  <a:latin typeface="Helvetica"/>
                  <a:cs typeface="Helvetica"/>
                </a:rPr>
                <a:t>ROAD NETWORK SCANNER</a:t>
              </a:r>
              <a:endParaRPr lang="en-US" sz="1400" i="1" dirty="0">
                <a:solidFill>
                  <a:schemeClr val="bg1"/>
                </a:solidFill>
                <a:latin typeface="Helvetica"/>
                <a:cs typeface="Helvetica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643930" y="3226051"/>
              <a:ext cx="2415759" cy="45508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i="1" dirty="0" smtClean="0">
                  <a:solidFill>
                    <a:schemeClr val="tx1"/>
                  </a:solidFill>
                  <a:latin typeface="Helvetica"/>
                  <a:cs typeface="Helvetica"/>
                </a:rPr>
                <a:t>ANALYSIS TOOL</a:t>
              </a:r>
              <a:endParaRPr lang="en-US" i="1" dirty="0">
                <a:solidFill>
                  <a:schemeClr val="tx1"/>
                </a:solidFill>
                <a:latin typeface="Helvetica"/>
                <a:cs typeface="Helvetica"/>
              </a:endParaRPr>
            </a:p>
          </p:txBody>
        </p:sp>
        <p:cxnSp>
          <p:nvCxnSpPr>
            <p:cNvPr id="12" name="Straight Arrow Connector 11"/>
            <p:cNvCxnSpPr>
              <a:stCxn id="13" idx="2"/>
              <a:endCxn id="11" idx="0"/>
            </p:cNvCxnSpPr>
            <p:nvPr/>
          </p:nvCxnSpPr>
          <p:spPr>
            <a:xfrm flipH="1">
              <a:off x="5851810" y="2969683"/>
              <a:ext cx="1841" cy="256368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headEnd type="arrow"/>
              <a:tailEnd type="arrow"/>
            </a:ln>
            <a:effectLst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</p:cxnSp>
        <p:sp>
          <p:nvSpPr>
            <p:cNvPr id="13" name="Rectangle 12"/>
            <p:cNvSpPr/>
            <p:nvPr/>
          </p:nvSpPr>
          <p:spPr>
            <a:xfrm>
              <a:off x="4414315" y="2514600"/>
              <a:ext cx="2878672" cy="455083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i="1" dirty="0" smtClean="0">
                  <a:solidFill>
                    <a:srgbClr val="FFFFFF"/>
                  </a:solidFill>
                  <a:latin typeface="Helvetica"/>
                  <a:cs typeface="Helvetica"/>
                </a:rPr>
                <a:t>APPLICATIONS</a:t>
              </a:r>
              <a:endParaRPr lang="en-US" i="1" dirty="0">
                <a:solidFill>
                  <a:srgbClr val="FFFFFF"/>
                </a:solidFill>
                <a:latin typeface="Helvetica"/>
                <a:cs typeface="Helvetica"/>
              </a:endParaRPr>
            </a:p>
          </p:txBody>
        </p:sp>
        <p:cxnSp>
          <p:nvCxnSpPr>
            <p:cNvPr id="14" name="Elbow Connector 13"/>
            <p:cNvCxnSpPr>
              <a:stCxn id="11" idx="1"/>
              <a:endCxn id="16" idx="1"/>
            </p:cNvCxnSpPr>
            <p:nvPr/>
          </p:nvCxnSpPr>
          <p:spPr>
            <a:xfrm rot="10800000" flipV="1">
              <a:off x="4268126" y="3453593"/>
              <a:ext cx="375805" cy="1575591"/>
            </a:xfrm>
            <a:prstGeom prst="bentConnector2">
              <a:avLst/>
            </a:prstGeom>
            <a:ln w="12700" cmpd="sng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" name="Group 14"/>
            <p:cNvGrpSpPr/>
            <p:nvPr/>
          </p:nvGrpSpPr>
          <p:grpSpPr>
            <a:xfrm>
              <a:off x="3324378" y="5029184"/>
              <a:ext cx="1887493" cy="1934046"/>
              <a:chOff x="1415620" y="3869081"/>
              <a:chExt cx="1141816" cy="1569275"/>
            </a:xfrm>
            <a:solidFill>
              <a:schemeClr val="bg1">
                <a:lumMod val="65000"/>
              </a:schemeClr>
            </a:solidFill>
          </p:grpSpPr>
          <p:sp>
            <p:nvSpPr>
              <p:cNvPr id="16" name="Can 15"/>
              <p:cNvSpPr/>
              <p:nvPr/>
            </p:nvSpPr>
            <p:spPr>
              <a:xfrm>
                <a:off x="1415620" y="3869081"/>
                <a:ext cx="1141816" cy="1569275"/>
              </a:xfrm>
              <a:prstGeom prst="can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i="1" dirty="0" smtClean="0">
                    <a:solidFill>
                      <a:schemeClr val="tx1"/>
                    </a:solidFill>
                    <a:latin typeface="Helvetica"/>
                    <a:cs typeface="Helvetica"/>
                  </a:rPr>
                  <a:t>DATABASE</a:t>
                </a:r>
                <a:endParaRPr lang="en-US" sz="2000" i="1" dirty="0">
                  <a:solidFill>
                    <a:schemeClr val="tx1"/>
                  </a:solidFill>
                  <a:latin typeface="Helvetica"/>
                  <a:cs typeface="Helvetica"/>
                </a:endParaRPr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1585036" y="5008986"/>
                <a:ext cx="802985" cy="267077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solidFill>
                      <a:srgbClr val="FFFFFF"/>
                    </a:solidFill>
                    <a:latin typeface="Helvetica"/>
                    <a:cs typeface="Helvetica"/>
                  </a:rPr>
                  <a:t>Datasets</a:t>
                </a:r>
              </a:p>
            </p:txBody>
          </p:sp>
        </p:grpSp>
        <p:cxnSp>
          <p:nvCxnSpPr>
            <p:cNvPr id="18" name="Elbow Connector 17"/>
            <p:cNvCxnSpPr>
              <a:stCxn id="11" idx="3"/>
              <a:endCxn id="20" idx="0"/>
            </p:cNvCxnSpPr>
            <p:nvPr/>
          </p:nvCxnSpPr>
          <p:spPr>
            <a:xfrm>
              <a:off x="7059689" y="3453593"/>
              <a:ext cx="708552" cy="257798"/>
            </a:xfrm>
            <a:prstGeom prst="bentConnector2">
              <a:avLst/>
            </a:prstGeom>
            <a:ln w="12700" cmpd="sng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7770070" y="3997047"/>
              <a:ext cx="1122798" cy="400110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sz="2000" i="1" dirty="0" smtClean="0">
                  <a:latin typeface="Helvetica"/>
                  <a:cs typeface="Helvetica"/>
                </a:rPr>
                <a:t>SCANS</a:t>
              </a:r>
              <a:endParaRPr lang="en-US" sz="2000" i="1" dirty="0">
                <a:latin typeface="Helvetica"/>
                <a:cs typeface="Helvetica"/>
              </a:endParaRPr>
            </a:p>
          </p:txBody>
        </p:sp>
        <p:sp>
          <p:nvSpPr>
            <p:cNvPr id="20" name="Rectangle 112"/>
            <p:cNvSpPr/>
            <p:nvPr/>
          </p:nvSpPr>
          <p:spPr>
            <a:xfrm>
              <a:off x="7085089" y="3711391"/>
              <a:ext cx="1366304" cy="285656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dash"/>
            </a:ln>
            <a:effectLst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sz="1600" i="1" dirty="0" smtClean="0">
                  <a:solidFill>
                    <a:schemeClr val="tx1"/>
                  </a:solidFill>
                  <a:latin typeface="Helvetica"/>
                  <a:cs typeface="Helvetica"/>
                </a:rPr>
                <a:t>Optimizer</a:t>
              </a:r>
              <a:endParaRPr lang="en-US" sz="1600" i="1" dirty="0">
                <a:solidFill>
                  <a:schemeClr val="tx1"/>
                </a:solidFill>
                <a:latin typeface="Helvetica"/>
                <a:cs typeface="Helvetica"/>
              </a:endParaRPr>
            </a:p>
          </p:txBody>
        </p:sp>
        <p:cxnSp>
          <p:nvCxnSpPr>
            <p:cNvPr id="21" name="Straight Arrow Connector 36"/>
            <p:cNvCxnSpPr>
              <a:stCxn id="20" idx="2"/>
              <a:endCxn id="10" idx="0"/>
            </p:cNvCxnSpPr>
            <p:nvPr/>
          </p:nvCxnSpPr>
          <p:spPr>
            <a:xfrm flipH="1">
              <a:off x="7764051" y="3997047"/>
              <a:ext cx="4190" cy="384696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tailEnd type="arrow"/>
            </a:ln>
            <a:effectLst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</p:cxnSp>
      </p:grpSp>
    </p:spTree>
    <p:extLst>
      <p:ext uri="{BB962C8B-B14F-4D97-AF65-F5344CB8AC3E}">
        <p14:creationId xmlns:p14="http://schemas.microsoft.com/office/powerpoint/2010/main" val="161207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28600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3200" b="1" dirty="0" smtClean="0">
                <a:solidFill>
                  <a:schemeClr val="accent1"/>
                </a:solidFill>
              </a:rPr>
              <a:t>Outline</a:t>
            </a:r>
            <a:endParaRPr lang="en-US" sz="3200" b="1" dirty="0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579437"/>
                <a:ext cx="8229600" cy="5973763"/>
              </a:xfrm>
            </p:spPr>
            <p:txBody>
              <a:bodyPr>
                <a:noAutofit/>
              </a:bodyPr>
              <a:lstStyle/>
              <a:p>
                <a:r>
                  <a:rPr lang="en-US" sz="2400" dirty="0"/>
                  <a:t>Background &amp; Motivation</a:t>
                </a:r>
              </a:p>
              <a:p>
                <a:pPr lvl="1">
                  <a:buFont typeface="Wingdings" pitchFamily="2" charset="2"/>
                  <a:buChar char="§"/>
                </a:pPr>
                <a:r>
                  <a:rPr lang="en-US" sz="2400" dirty="0"/>
                  <a:t>Spatial analytical queries</a:t>
                </a:r>
              </a:p>
              <a:p>
                <a:pPr lvl="1">
                  <a:buFont typeface="Wingdings" pitchFamily="2" charset="2"/>
                  <a:buChar char="§"/>
                </a:pPr>
                <a:r>
                  <a:rPr lang="en-US" sz="2400" dirty="0" smtClean="0"/>
                  <a:t>Access patterns &amp; existing </a:t>
                </a:r>
                <a:r>
                  <a:rPr lang="en-US" sz="2400" dirty="0"/>
                  <a:t>methods</a:t>
                </a:r>
              </a:p>
              <a:p>
                <a:r>
                  <a:rPr lang="en-US" sz="2400" dirty="0" smtClean="0"/>
                  <a:t>Two architectures</a:t>
                </a:r>
              </a:p>
              <a:p>
                <a:pPr lvl="1">
                  <a:buFont typeface="Wingdings" pitchFamily="2" charset="2"/>
                  <a:buChar char="§"/>
                </a:pPr>
                <a:r>
                  <a:rPr lang="en-US" sz="2400" dirty="0" smtClean="0"/>
                  <a:t>Hybrid architecture </a:t>
                </a:r>
              </a:p>
              <a:p>
                <a:pPr lvl="1">
                  <a:buFont typeface="Wingdings" pitchFamily="2" charset="2"/>
                  <a:buChar char="§"/>
                </a:pPr>
                <a:r>
                  <a:rPr lang="en-US" sz="2400" b="1" dirty="0" smtClean="0">
                    <a:solidFill>
                      <a:schemeClr val="accent1"/>
                    </a:solidFill>
                  </a:rPr>
                  <a:t>Integrated architecture (inside a database)</a:t>
                </a:r>
              </a:p>
              <a:p>
                <a:pPr lvl="2">
                  <a:buFont typeface="Wingdings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𝜖</m:t>
                    </m:r>
                  </m:oMath>
                </a14:m>
                <a:r>
                  <a:rPr lang="en-US" dirty="0"/>
                  <a:t>-distance oracle</a:t>
                </a:r>
              </a:p>
              <a:p>
                <a:pPr lvl="2">
                  <a:buFont typeface="Wingdings" pitchFamily="2" charset="2"/>
                  <a:buChar char="§"/>
                </a:pPr>
                <a:r>
                  <a:rPr lang="en-US" dirty="0" smtClean="0"/>
                  <a:t>SQL examples</a:t>
                </a:r>
              </a:p>
              <a:p>
                <a:r>
                  <a:rPr lang="en-US" sz="2400" dirty="0" smtClean="0"/>
                  <a:t>Evaluation</a:t>
                </a:r>
              </a:p>
              <a:p>
                <a:pPr lvl="1">
                  <a:buFont typeface="Wingdings" pitchFamily="2" charset="2"/>
                  <a:buChar char="§"/>
                </a:pPr>
                <a:r>
                  <a:rPr lang="en-US" sz="2400" dirty="0"/>
                  <a:t>Throughput</a:t>
                </a:r>
              </a:p>
              <a:p>
                <a:pPr lvl="1">
                  <a:buFont typeface="Wingdings" pitchFamily="2" charset="2"/>
                  <a:buChar char="§"/>
                </a:pPr>
                <a:r>
                  <a:rPr lang="en-US" sz="2400" dirty="0"/>
                  <a:t>Region query, KNN query and Density</a:t>
                </a:r>
              </a:p>
              <a:p>
                <a:r>
                  <a:rPr lang="en-US" sz="2400" dirty="0" smtClean="0"/>
                  <a:t>Conclusions</a:t>
                </a:r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579437"/>
                <a:ext cx="8229600" cy="5973763"/>
              </a:xfrm>
              <a:blipFill rotWithShape="1">
                <a:blip r:embed="rId3"/>
                <a:stretch>
                  <a:fillRect l="-963" t="-8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40280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457200" y="-228600"/>
                <a:ext cx="8229600" cy="1143000"/>
              </a:xfrm>
            </p:spPr>
            <p:txBody>
              <a:bodyPr>
                <a:norm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chemeClr val="accent1"/>
                        </a:solidFill>
                        <a:latin typeface="Cambria Math"/>
                      </a:rPr>
                      <m:t>𝝐</m:t>
                    </m:r>
                  </m:oMath>
                </a14:m>
                <a:r>
                  <a:rPr lang="en-US" sz="3200" b="1" dirty="0" smtClean="0">
                    <a:solidFill>
                      <a:schemeClr val="accent1"/>
                    </a:solidFill>
                  </a:rPr>
                  <a:t>-</a:t>
                </a:r>
                <a:r>
                  <a:rPr lang="en-US" sz="3200" b="1" dirty="0">
                    <a:solidFill>
                      <a:schemeClr val="accent1"/>
                    </a:solidFill>
                  </a:rPr>
                  <a:t>D</a:t>
                </a:r>
                <a:r>
                  <a:rPr lang="en-US" sz="3200" b="1" dirty="0" smtClean="0">
                    <a:solidFill>
                      <a:schemeClr val="accent1"/>
                    </a:solidFill>
                  </a:rPr>
                  <a:t>istance Oracle (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chemeClr val="accent1"/>
                        </a:solidFill>
                        <a:latin typeface="Cambria Math"/>
                      </a:rPr>
                      <m:t>𝝐</m:t>
                    </m:r>
                  </m:oMath>
                </a14:m>
                <a:r>
                  <a:rPr lang="en-US" sz="3200" b="1" dirty="0" smtClean="0">
                    <a:solidFill>
                      <a:schemeClr val="accent1"/>
                    </a:solidFill>
                  </a:rPr>
                  <a:t>-DO)</a:t>
                </a:r>
                <a:endParaRPr lang="en-US" sz="3200" b="1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457200" y="-228600"/>
                <a:ext cx="8229600" cy="1143000"/>
              </a:xfr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199" y="533400"/>
                <a:ext cx="8229600" cy="6248400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 smtClean="0"/>
                  <a:t>Assumes existence of well-separated pair decomposition (WSPD) on the road network</a:t>
                </a:r>
              </a:p>
              <a:p>
                <a:r>
                  <a:rPr lang="en-US" sz="2400" dirty="0" smtClean="0"/>
                  <a:t>Can represent the distance between any two points in A and B by one value with an epsilon </a:t>
                </a:r>
                <a:r>
                  <a:rPr lang="en-US" sz="2400" dirty="0"/>
                  <a:t>error </a:t>
                </a:r>
                <a:r>
                  <a:rPr lang="en-US" sz="2400" dirty="0" smtClean="0"/>
                  <a:t>tolerance</a:t>
                </a:r>
              </a:p>
              <a:p>
                <a:endParaRPr lang="en-US" sz="2400" b="0" i="1" dirty="0" smtClean="0">
                  <a:latin typeface="Cambria Math"/>
                </a:endParaRPr>
              </a:p>
              <a:p>
                <a:endParaRPr lang="en-US" sz="2400" i="1" dirty="0">
                  <a:latin typeface="Cambria Math"/>
                </a:endParaRPr>
              </a:p>
              <a:p>
                <a:endParaRPr lang="en-US" sz="2400" b="0" i="1" dirty="0" smtClean="0">
                  <a:latin typeface="Cambria Math"/>
                </a:endParaRPr>
              </a:p>
              <a:p>
                <a:endParaRPr lang="en-US" sz="2400" i="1" dirty="0">
                  <a:latin typeface="Cambria Math"/>
                </a:endParaRPr>
              </a:p>
              <a:p>
                <a:endParaRPr lang="en-US" sz="2400" b="0" i="1" dirty="0" smtClean="0">
                  <a:latin typeface="Cambria Math"/>
                </a:endParaRPr>
              </a:p>
              <a:p>
                <a:pPr marL="0" indent="0">
                  <a:buNone/>
                </a:pPr>
                <a:endParaRPr lang="en-US" sz="2400" b="0" i="1" dirty="0" smtClean="0">
                  <a:latin typeface="Cambria Math"/>
                </a:endParaRPr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/>
                      </a:rPr>
                      <m:t>𝑂</m:t>
                    </m:r>
                    <m:d>
                      <m:dPr>
                        <m:ctrlPr>
                          <a:rPr lang="en-US" sz="2400" b="0" i="1" smtClean="0">
                            <a:latin typeface="Cambria Math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400" b="0" i="1" smtClean="0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latin typeface="Cambria Math"/>
                              </a:rPr>
                              <m:t>𝑛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/>
                                  </a:rPr>
                                  <m:t>𝜖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</m:oMath>
                </a14:m>
                <a:r>
                  <a:rPr lang="en-US" sz="2400" dirty="0" smtClean="0"/>
                  <a:t> well-separated pairs, each well-separate pair can be represented as a key-value pair</a:t>
                </a:r>
              </a:p>
              <a:p>
                <a:pPr lvl="1">
                  <a:buFont typeface="Wingdings" pitchFamily="2" charset="2"/>
                  <a:buChar char="§"/>
                </a:pPr>
                <a:r>
                  <a:rPr lang="en-US" sz="2400" dirty="0" smtClean="0"/>
                  <a:t>USA road network with 24 million vertices</a:t>
                </a:r>
              </a:p>
              <a:p>
                <a:pPr lvl="1">
                  <a:buFont typeface="Wingdings" pitchFamily="2" charset="2"/>
                  <a:buChar char="§"/>
                </a:pPr>
                <a:r>
                  <a:rPr lang="en-US" sz="2400" dirty="0" smtClean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/>
                      </a:rPr>
                      <m:t>𝜖</m:t>
                    </m:r>
                    <m:r>
                      <a:rPr lang="en-US" sz="2400" b="0" i="1" smtClean="0">
                        <a:latin typeface="Cambria Math"/>
                      </a:rPr>
                      <m:t>=0.25</m:t>
                    </m:r>
                  </m:oMath>
                </a14:m>
                <a:r>
                  <a:rPr lang="en-US" sz="2400" dirty="0" smtClean="0"/>
                  <a:t>,  4.6 billion key-value pairs, 55 GB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199" y="533400"/>
                <a:ext cx="8229600" cy="6248400"/>
              </a:xfrm>
              <a:blipFill rotWithShape="1">
                <a:blip r:embed="rId3"/>
                <a:stretch>
                  <a:fillRect l="-963" t="-780" r="-1630" b="-7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C:\Users\pengshangfu\Desktop\Research\sigspatial2015\fig-silver-spring-dumbbell-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7390" y="2819400"/>
            <a:ext cx="2991410" cy="1944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053631" y="2266890"/>
                <a:ext cx="6724469" cy="40011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/>
                          <a:ea typeface="Cambria Math"/>
                        </a:rPr>
                        <m:t>∀</m:t>
                      </m:r>
                      <m:r>
                        <a:rPr lang="en-US" sz="2000" i="1" smtClean="0">
                          <a:latin typeface="Cambria Math"/>
                          <a:ea typeface="Cambria Math"/>
                        </a:rPr>
                        <m:t>𝑠</m:t>
                      </m:r>
                      <m:r>
                        <a:rPr lang="en-US" sz="2000" i="1" smtClean="0">
                          <a:latin typeface="Cambria Math"/>
                          <a:ea typeface="Cambria Math"/>
                        </a:rPr>
                        <m:t>∈</m:t>
                      </m:r>
                      <m:r>
                        <a:rPr lang="en-US" sz="2000" i="1" smtClean="0">
                          <a:latin typeface="Cambria Math"/>
                          <a:ea typeface="Cambria Math"/>
                        </a:rPr>
                        <m:t>𝐴</m:t>
                      </m:r>
                      <m:r>
                        <a:rPr lang="en-US" sz="2000" i="1" smtClean="0">
                          <a:latin typeface="Cambria Math"/>
                          <a:ea typeface="Cambria Math"/>
                        </a:rPr>
                        <m:t>, </m:t>
                      </m:r>
                      <m:r>
                        <a:rPr lang="en-US" sz="2000" i="1" smtClean="0">
                          <a:latin typeface="Cambria Math"/>
                          <a:ea typeface="Cambria Math"/>
                        </a:rPr>
                        <m:t>𝑡</m:t>
                      </m:r>
                      <m:r>
                        <a:rPr lang="en-US" sz="2000" i="1" smtClean="0">
                          <a:latin typeface="Cambria Math"/>
                          <a:ea typeface="Cambria Math"/>
                        </a:rPr>
                        <m:t>∈</m:t>
                      </m:r>
                      <m:r>
                        <a:rPr lang="en-US" sz="2000" i="1" smtClean="0">
                          <a:latin typeface="Cambria Math"/>
                          <a:ea typeface="Cambria Math"/>
                        </a:rPr>
                        <m:t>𝐵</m:t>
                      </m:r>
                      <m:r>
                        <a:rPr lang="en-US" sz="2000" b="0" i="0" smtClean="0">
                          <a:latin typeface="Cambria Math"/>
                          <a:ea typeface="Cambria Math"/>
                        </a:rPr>
                        <m:t>, </m:t>
                      </m:r>
                      <m:d>
                        <m:dPr>
                          <m:ctrlPr>
                            <a:rPr lang="en-US" sz="200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/>
                            </a:rPr>
                            <m:t>1−</m:t>
                          </m:r>
                          <m:r>
                            <a:rPr lang="en-US" sz="2000" i="1">
                              <a:latin typeface="Cambria Math"/>
                            </a:rPr>
                            <m:t>𝜖</m:t>
                          </m:r>
                        </m:e>
                      </m:d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𝑑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𝜖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/>
                            </a:rPr>
                            <m:t>𝐴</m:t>
                          </m:r>
                          <m:r>
                            <a:rPr lang="en-US" sz="2000" i="1">
                              <a:latin typeface="Cambria Math"/>
                            </a:rPr>
                            <m:t>,</m:t>
                          </m:r>
                          <m:r>
                            <a:rPr lang="en-US" sz="2000" i="1">
                              <a:latin typeface="Cambria Math"/>
                            </a:rPr>
                            <m:t>𝐵</m:t>
                          </m:r>
                        </m:e>
                      </m:d>
                      <m:r>
                        <a:rPr lang="en-US" sz="2000" i="1">
                          <a:latin typeface="Cambria Math"/>
                        </a:rPr>
                        <m:t>≤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𝑑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𝐺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/>
                            </a:rPr>
                            <m:t>𝑠</m:t>
                          </m:r>
                          <m:r>
                            <a:rPr lang="en-US" sz="2000" i="1">
                              <a:latin typeface="Cambria Math"/>
                            </a:rPr>
                            <m:t>,</m:t>
                          </m:r>
                          <m:r>
                            <a:rPr lang="en-US" sz="2000" i="1"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en-US" sz="2000" i="1">
                          <a:latin typeface="Cambria Math"/>
                        </a:rPr>
                        <m:t>≤</m:t>
                      </m:r>
                      <m:d>
                        <m:dPr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/>
                            </a:rPr>
                            <m:t>1+</m:t>
                          </m:r>
                          <m:r>
                            <a:rPr lang="en-US" sz="2000" i="1">
                              <a:latin typeface="Cambria Math"/>
                            </a:rPr>
                            <m:t>𝜖</m:t>
                          </m:r>
                        </m:e>
                      </m:d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𝑑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𝜖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/>
                            </a:rPr>
                            <m:t>𝐴</m:t>
                          </m:r>
                          <m:r>
                            <a:rPr lang="en-US" sz="2000" i="1">
                              <a:latin typeface="Cambria Math"/>
                            </a:rPr>
                            <m:t>,</m:t>
                          </m:r>
                          <m:r>
                            <a:rPr lang="en-US" sz="2000" i="1">
                              <a:latin typeface="Cambria Math"/>
                            </a:rPr>
                            <m:t>𝐵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3631" y="2266890"/>
                <a:ext cx="6724469" cy="400110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0650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457200" y="-228600"/>
                <a:ext cx="8229600" cy="1143000"/>
              </a:xfrm>
            </p:spPr>
            <p:txBody>
              <a:bodyPr>
                <a:normAutofit/>
              </a:bodyPr>
              <a:lstStyle/>
              <a:p>
                <a:pPr algn="l"/>
                <a:r>
                  <a:rPr lang="en-US" sz="3200" b="1" dirty="0" smtClean="0">
                    <a:solidFill>
                      <a:schemeClr val="accent1"/>
                    </a:solidFill>
                  </a:rPr>
                  <a:t>Example of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chemeClr val="accent1"/>
                        </a:solidFill>
                        <a:latin typeface="Cambria Math"/>
                      </a:rPr>
                      <m:t>𝝐</m:t>
                    </m:r>
                  </m:oMath>
                </a14:m>
                <a:r>
                  <a:rPr lang="en-US" sz="3200" b="1" dirty="0" smtClean="0">
                    <a:solidFill>
                      <a:schemeClr val="accent1"/>
                    </a:solidFill>
                  </a:rPr>
                  <a:t>-</a:t>
                </a:r>
                <a:r>
                  <a:rPr lang="en-US" sz="3200" b="1" dirty="0">
                    <a:solidFill>
                      <a:schemeClr val="accent1"/>
                    </a:solidFill>
                  </a:rPr>
                  <a:t>D</a:t>
                </a:r>
                <a:r>
                  <a:rPr lang="en-US" sz="3200" b="1" dirty="0" smtClean="0">
                    <a:solidFill>
                      <a:schemeClr val="accent1"/>
                    </a:solidFill>
                  </a:rPr>
                  <a:t>istance Oracle </a:t>
                </a:r>
                <a:r>
                  <a:rPr lang="en-US" sz="3200" b="1" dirty="0">
                    <a:solidFill>
                      <a:schemeClr val="accent1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en-US" sz="3200" b="1" i="1">
                        <a:solidFill>
                          <a:schemeClr val="accent1"/>
                        </a:solidFill>
                        <a:latin typeface="Cambria Math"/>
                      </a:rPr>
                      <m:t>𝝐</m:t>
                    </m:r>
                  </m:oMath>
                </a14:m>
                <a:r>
                  <a:rPr lang="en-US" sz="3200" b="1" dirty="0">
                    <a:solidFill>
                      <a:schemeClr val="accent1"/>
                    </a:solidFill>
                  </a:rPr>
                  <a:t>-DO)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457200" y="-228600"/>
                <a:ext cx="8229600" cy="1143000"/>
              </a:xfrm>
              <a:blipFill rotWithShape="1">
                <a:blip r:embed="rId3"/>
                <a:stretch>
                  <a:fillRect l="-18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199" y="533400"/>
                <a:ext cx="8229600" cy="4525963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 smtClean="0"/>
                  <a:t>Is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𝜖</m:t>
                    </m:r>
                  </m:oMath>
                </a14:m>
                <a:r>
                  <a:rPr lang="en-US" sz="2400" dirty="0" smtClean="0"/>
                  <a:t>-approximate result </a:t>
                </a:r>
                <a:r>
                  <a:rPr lang="en-US" sz="2400" dirty="0"/>
                  <a:t>good enough?</a:t>
                </a:r>
              </a:p>
              <a:p>
                <a:r>
                  <a:rPr lang="en-US" sz="2400" dirty="0" smtClean="0"/>
                  <a:t>In average, the error is less than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/>
                      </a:rPr>
                      <m:t>𝜖</m:t>
                    </m:r>
                    <m:r>
                      <a:rPr lang="en-US" sz="2400" b="0" i="1" smtClean="0">
                        <a:latin typeface="Cambria Math"/>
                      </a:rPr>
                      <m:t>/10</m:t>
                    </m:r>
                  </m:oMath>
                </a14:m>
                <a:endParaRPr lang="en-US" sz="2400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199" y="533400"/>
                <a:ext cx="8229600" cy="4525963"/>
              </a:xfrm>
              <a:blipFill rotWithShape="1">
                <a:blip r:embed="rId4"/>
                <a:stretch>
                  <a:fillRect l="-963" t="-1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2" descr="C:\Users\pengshangfu\Desktop\Research\sigspatial2015\slide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2178296"/>
            <a:ext cx="5638800" cy="3456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24190536"/>
                  </p:ext>
                </p:extLst>
              </p:nvPr>
            </p:nvGraphicFramePr>
            <p:xfrm>
              <a:off x="343306" y="2178296"/>
              <a:ext cx="2899082" cy="21271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79882"/>
                    <a:gridCol w="1219200"/>
                  </a:tblGrid>
                  <a:tr h="42543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Method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Result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42543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/>
                                </a:rPr>
                                <m:t>𝜖</m:t>
                              </m:r>
                            </m:oMath>
                          </a14:m>
                          <a:r>
                            <a:rPr lang="en-US" dirty="0" smtClean="0"/>
                            <a:t>-DO,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/>
                                </a:rPr>
                                <m:t>𝜖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=0.25</m:t>
                              </m:r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27.802</a:t>
                          </a:r>
                          <a:r>
                            <a:rPr lang="en-US" baseline="0" dirty="0" smtClean="0"/>
                            <a:t> KM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42543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Exact</a:t>
                          </a:r>
                          <a:r>
                            <a:rPr lang="en-US" baseline="0" dirty="0" smtClean="0"/>
                            <a:t> Distance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28.546</a:t>
                          </a:r>
                          <a:r>
                            <a:rPr lang="en-US" baseline="0" dirty="0" smtClean="0"/>
                            <a:t> KM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42543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Google Maps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29.3 KM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42543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Euclidean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14.649</a:t>
                          </a:r>
                          <a:r>
                            <a:rPr lang="en-US" baseline="0" dirty="0" smtClean="0"/>
                            <a:t> KM</a:t>
                          </a:r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24190536"/>
                  </p:ext>
                </p:extLst>
              </p:nvPr>
            </p:nvGraphicFramePr>
            <p:xfrm>
              <a:off x="343306" y="2178296"/>
              <a:ext cx="2899082" cy="21271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79882"/>
                    <a:gridCol w="1219200"/>
                  </a:tblGrid>
                  <a:tr h="42543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Method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Result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42543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6"/>
                          <a:stretch>
                            <a:fillRect t="-107143" r="-72464" b="-30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27.802</a:t>
                          </a:r>
                          <a:r>
                            <a:rPr lang="en-US" baseline="0" dirty="0" smtClean="0"/>
                            <a:t> KM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42543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Exact</a:t>
                          </a:r>
                          <a:r>
                            <a:rPr lang="en-US" baseline="0" dirty="0" smtClean="0"/>
                            <a:t> Distance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28.546</a:t>
                          </a:r>
                          <a:r>
                            <a:rPr lang="en-US" baseline="0" dirty="0" smtClean="0"/>
                            <a:t> KM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42543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Google Maps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29.3 KM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42543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Euclidean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14.649</a:t>
                          </a:r>
                          <a:r>
                            <a:rPr lang="en-US" baseline="0" dirty="0" smtClean="0"/>
                            <a:t> KM</a:t>
                          </a:r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2529934" y="5786735"/>
                <a:ext cx="6385466" cy="461665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/>
                        </a:rPr>
                        <m:t>h𝑡𝑡𝑝</m:t>
                      </m:r>
                      <m:r>
                        <a:rPr lang="en-US" sz="2400" i="1" smtClean="0">
                          <a:latin typeface="Cambria Math"/>
                        </a:rPr>
                        <m:t>://</m:t>
                      </m:r>
                      <m:r>
                        <a:rPr lang="en-US" sz="2400" i="1" smtClean="0">
                          <a:latin typeface="Cambria Math"/>
                        </a:rPr>
                        <m:t>𝑠𝑎𝑚𝑒𝑡𝑛𝑔𝑖𝑛𝑥</m:t>
                      </m:r>
                      <m:r>
                        <a:rPr lang="en-US" sz="2400" i="1" smtClean="0">
                          <a:latin typeface="Cambria Math"/>
                        </a:rPr>
                        <m:t>.</m:t>
                      </m:r>
                      <m:r>
                        <a:rPr lang="en-US" sz="2400" i="1" smtClean="0">
                          <a:latin typeface="Cambria Math"/>
                        </a:rPr>
                        <m:t>𝑢𝑚𝑖𝑎𝑐𝑠</m:t>
                      </m:r>
                      <m:r>
                        <a:rPr lang="en-US" sz="2400" i="1" smtClean="0">
                          <a:latin typeface="Cambria Math"/>
                        </a:rPr>
                        <m:t>.</m:t>
                      </m:r>
                      <m:r>
                        <a:rPr lang="en-US" sz="2400" i="1" smtClean="0">
                          <a:latin typeface="Cambria Math"/>
                        </a:rPr>
                        <m:t>𝑢𝑚𝑑</m:t>
                      </m:r>
                      <m:r>
                        <a:rPr lang="en-US" sz="2400" i="1" smtClean="0">
                          <a:latin typeface="Cambria Math"/>
                        </a:rPr>
                        <m:t>.</m:t>
                      </m:r>
                      <m:r>
                        <a:rPr lang="en-US" sz="2400" i="1" smtClean="0">
                          <a:latin typeface="Cambria Math"/>
                        </a:rPr>
                        <m:t>𝑒𝑑𝑢</m:t>
                      </m:r>
                      <m:r>
                        <a:rPr lang="en-US" sz="2400" i="1" smtClean="0">
                          <a:latin typeface="Cambria Math"/>
                        </a:rPr>
                        <m:t>/</m:t>
                      </m:r>
                      <m:r>
                        <a:rPr lang="en-US" sz="2400" b="0" i="1" smtClean="0">
                          <a:latin typeface="Cambria Math"/>
                        </a:rPr>
                        <m:t>𝑜𝑟𝑎𝑐𝑙𝑒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9934" y="5786735"/>
                <a:ext cx="6385466" cy="461665"/>
              </a:xfrm>
              <a:prstGeom prst="rect">
                <a:avLst/>
              </a:prstGeom>
              <a:blipFill rotWithShape="1">
                <a:blip r:embed="rId7"/>
                <a:stretch>
                  <a:fillRect b="-17105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3697907" y="1671934"/>
            <a:ext cx="4796185" cy="46166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400" dirty="0" smtClean="0"/>
              <a:t>Road networks from </a:t>
            </a:r>
            <a:r>
              <a:rPr lang="en-US" sz="2400" dirty="0" err="1" smtClean="0"/>
              <a:t>OpenStreetMap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10181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28600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3200" b="1" dirty="0" smtClean="0">
                <a:solidFill>
                  <a:schemeClr val="accent1"/>
                </a:solidFill>
              </a:rPr>
              <a:t>Integrated Architecture</a:t>
            </a:r>
            <a:endParaRPr lang="en-US" sz="3200" b="1" dirty="0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628423"/>
                <a:ext cx="8229600" cy="4525963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 smtClean="0"/>
                  <a:t>Embed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/>
                      </a:rPr>
                      <m:t>𝜖</m:t>
                    </m:r>
                  </m:oMath>
                </a14:m>
                <a:r>
                  <a:rPr lang="en-US" sz="2400" dirty="0" smtClean="0"/>
                  <a:t>-DO into a database </a:t>
                </a:r>
              </a:p>
              <a:p>
                <a:r>
                  <a:rPr lang="en-US" sz="2400" i="1" dirty="0" err="1" smtClean="0"/>
                  <a:t>Dist</a:t>
                </a:r>
                <a:r>
                  <a:rPr lang="en-US" sz="2400" i="1" dirty="0" smtClean="0"/>
                  <a:t>(lat1, lon1, lat2, lon2)</a:t>
                </a:r>
              </a:p>
              <a:p>
                <a:pPr lvl="1">
                  <a:buFont typeface="Wingdings" pitchFamily="2" charset="2"/>
                  <a:buChar char="§"/>
                </a:pPr>
                <a:r>
                  <a:rPr lang="en-US" sz="2400" dirty="0" smtClean="0"/>
                  <a:t>A B-tree lookup</a:t>
                </a:r>
              </a:p>
              <a:p>
                <a:r>
                  <a:rPr lang="en-US" sz="2400" dirty="0" smtClean="0"/>
                  <a:t>Leverage</a:t>
                </a:r>
              </a:p>
              <a:p>
                <a:pPr lvl="1">
                  <a:buFont typeface="Wingdings" pitchFamily="2" charset="2"/>
                  <a:buChar char="§"/>
                </a:pPr>
                <a:r>
                  <a:rPr lang="en-US" sz="2400" dirty="0" err="1" smtClean="0"/>
                  <a:t>GiST</a:t>
                </a:r>
                <a:r>
                  <a:rPr lang="en-US" sz="2400" dirty="0" smtClean="0"/>
                  <a:t> and Indices</a:t>
                </a:r>
              </a:p>
              <a:p>
                <a:pPr lvl="1">
                  <a:buFont typeface="Wingdings" pitchFamily="2" charset="2"/>
                  <a:buChar char="§"/>
                </a:pPr>
                <a:r>
                  <a:rPr lang="en-US" sz="2400" dirty="0" smtClean="0"/>
                  <a:t>Query Optimization</a:t>
                </a:r>
              </a:p>
              <a:p>
                <a:pPr lvl="1">
                  <a:buFont typeface="Wingdings" pitchFamily="2" charset="2"/>
                  <a:buChar char="§"/>
                </a:pPr>
                <a:r>
                  <a:rPr lang="en-US" sz="2400" dirty="0" smtClean="0"/>
                  <a:t>SQL language</a:t>
                </a:r>
              </a:p>
              <a:p>
                <a:endParaRPr lang="en-US" sz="2400" i="1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628423"/>
                <a:ext cx="8229600" cy="4525963"/>
              </a:xfrm>
              <a:blipFill rotWithShape="1">
                <a:blip r:embed="rId2"/>
                <a:stretch>
                  <a:fillRect l="-963" t="-1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Group 21"/>
          <p:cNvGrpSpPr/>
          <p:nvPr/>
        </p:nvGrpSpPr>
        <p:grpSpPr>
          <a:xfrm>
            <a:off x="4125819" y="552223"/>
            <a:ext cx="5029200" cy="4619816"/>
            <a:chOff x="1788304" y="1417743"/>
            <a:chExt cx="4885439" cy="4487757"/>
          </a:xfrm>
        </p:grpSpPr>
        <p:sp>
          <p:nvSpPr>
            <p:cNvPr id="4" name="Rectangle 3"/>
            <p:cNvSpPr/>
            <p:nvPr/>
          </p:nvSpPr>
          <p:spPr>
            <a:xfrm>
              <a:off x="1788305" y="3084700"/>
              <a:ext cx="4885438" cy="916091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n-US" sz="2000" i="1" dirty="0" smtClean="0">
                  <a:latin typeface="Arial"/>
                  <a:cs typeface="Arial"/>
                </a:rPr>
                <a:t>Logical Layer</a:t>
              </a:r>
              <a:endParaRPr lang="en-US" sz="2000" i="1" dirty="0">
                <a:latin typeface="Arial"/>
                <a:cs typeface="Arial"/>
              </a:endParaRPr>
            </a:p>
          </p:txBody>
        </p:sp>
        <p:sp>
          <p:nvSpPr>
            <p:cNvPr id="5" name="Rectangle 4"/>
            <p:cNvSpPr/>
            <p:nvPr/>
          </p:nvSpPr>
          <p:spPr>
            <a:xfrm>
              <a:off x="1853095" y="3566717"/>
              <a:ext cx="2304083" cy="37845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rgbClr val="FFFFFF"/>
                  </a:solidFill>
                  <a:latin typeface="Arial"/>
                  <a:cs typeface="Arial"/>
                </a:rPr>
                <a:t>Query Optimization</a:t>
              </a:r>
              <a:endParaRPr lang="en-US" sz="1600" dirty="0">
                <a:solidFill>
                  <a:srgbClr val="FFFFFF"/>
                </a:solidFill>
                <a:latin typeface="Arial"/>
                <a:cs typeface="Arial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1788305" y="4091497"/>
              <a:ext cx="4885438" cy="112014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r"/>
              <a:r>
                <a:rPr lang="en-US" i="1" dirty="0" smtClean="0">
                  <a:solidFill>
                    <a:schemeClr val="tx1"/>
                  </a:solidFill>
                  <a:latin typeface="Arial"/>
                  <a:cs typeface="Arial"/>
                </a:rPr>
                <a:t>Physical Layer</a:t>
              </a:r>
            </a:p>
            <a:p>
              <a:pPr algn="r"/>
              <a:endParaRPr lang="en-US" i="1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1788304" y="2425011"/>
              <a:ext cx="4885439" cy="58254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i="1" dirty="0" smtClean="0">
                  <a:latin typeface="Arial"/>
                  <a:cs typeface="Arial"/>
                </a:rPr>
                <a:t>Query Language Parsing</a:t>
              </a:r>
              <a:endParaRPr lang="en-US" i="1" dirty="0">
                <a:latin typeface="Arial"/>
                <a:cs typeface="Arial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1799008" y="5289389"/>
              <a:ext cx="3150695" cy="40483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dirty="0" smtClean="0">
                  <a:solidFill>
                    <a:srgbClr val="FFFFFF"/>
                  </a:solidFill>
                  <a:latin typeface="Arial"/>
                  <a:cs typeface="Arial"/>
                </a:rPr>
                <a:t>DISTANCE ORACLE</a:t>
              </a:r>
              <a:endParaRPr lang="en-US" dirty="0">
                <a:solidFill>
                  <a:srgbClr val="FFFFFF"/>
                </a:solidFill>
                <a:latin typeface="Arial"/>
                <a:cs typeface="Arial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253931" y="1939057"/>
              <a:ext cx="637990" cy="369332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Arial"/>
                  <a:cs typeface="Arial"/>
                </a:rPr>
                <a:t>SQL</a:t>
              </a:r>
              <a:endParaRPr lang="en-US" dirty="0">
                <a:latin typeface="Arial"/>
                <a:cs typeface="Arial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853614" y="3142853"/>
              <a:ext cx="1033622" cy="33507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i="1" dirty="0" smtClean="0">
                  <a:solidFill>
                    <a:srgbClr val="FFFFFF"/>
                  </a:solidFill>
                  <a:latin typeface="Arial"/>
                  <a:cs typeface="Arial"/>
                </a:rPr>
                <a:t>DIST()</a:t>
              </a:r>
              <a:endParaRPr lang="en-US" sz="1600" i="1" dirty="0">
                <a:solidFill>
                  <a:srgbClr val="FFFFFF"/>
                </a:solidFill>
                <a:latin typeface="Arial"/>
                <a:cs typeface="Arial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949703" y="5289389"/>
              <a:ext cx="1724039" cy="404834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  <a:latin typeface="Arial"/>
                  <a:cs typeface="Arial"/>
                </a:rPr>
                <a:t>DATASETS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216781" y="3566717"/>
              <a:ext cx="2405126" cy="37845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rgbClr val="FFFFFF"/>
                  </a:solidFill>
                  <a:latin typeface="Arial"/>
                  <a:cs typeface="Arial"/>
                </a:rPr>
                <a:t>Relational Operators</a:t>
              </a:r>
              <a:endParaRPr lang="en-US" sz="1600" dirty="0">
                <a:solidFill>
                  <a:srgbClr val="FFFFFF"/>
                </a:solidFill>
                <a:latin typeface="Arial"/>
                <a:cs typeface="Arial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853614" y="4335394"/>
              <a:ext cx="753576" cy="38333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i="1" dirty="0" smtClean="0">
                  <a:solidFill>
                    <a:srgbClr val="7F7F7F"/>
                  </a:solidFill>
                  <a:latin typeface="Arial"/>
                  <a:cs typeface="Arial"/>
                </a:rPr>
                <a:t>GIST</a:t>
              </a:r>
              <a:endParaRPr lang="en-US" i="1" dirty="0">
                <a:solidFill>
                  <a:srgbClr val="7F7F7F"/>
                </a:solidFill>
                <a:latin typeface="Arial"/>
                <a:cs typeface="Arial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702875" y="4335394"/>
              <a:ext cx="1449629" cy="38333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i="1" dirty="0" smtClean="0">
                  <a:solidFill>
                    <a:srgbClr val="7F7F7F"/>
                  </a:solidFill>
                  <a:latin typeface="Arial"/>
                  <a:cs typeface="Arial"/>
                </a:rPr>
                <a:t>INDICES</a:t>
              </a:r>
              <a:endParaRPr lang="en-US" i="1" dirty="0">
                <a:solidFill>
                  <a:srgbClr val="7F7F7F"/>
                </a:solidFill>
                <a:latin typeface="Arial"/>
                <a:cs typeface="Arial"/>
              </a:endParaRPr>
            </a:p>
          </p:txBody>
        </p:sp>
        <p:cxnSp>
          <p:nvCxnSpPr>
            <p:cNvPr id="15" name="Straight Arrow Connector 14"/>
            <p:cNvCxnSpPr>
              <a:stCxn id="16" idx="2"/>
              <a:endCxn id="7" idx="0"/>
            </p:cNvCxnSpPr>
            <p:nvPr/>
          </p:nvCxnSpPr>
          <p:spPr>
            <a:xfrm flipH="1">
              <a:off x="4231024" y="1872826"/>
              <a:ext cx="5166" cy="552185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tailEnd type="arrow"/>
            </a:ln>
            <a:effectLst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</p:cxnSp>
        <p:sp>
          <p:nvSpPr>
            <p:cNvPr id="16" name="Rectangle 15"/>
            <p:cNvSpPr/>
            <p:nvPr/>
          </p:nvSpPr>
          <p:spPr>
            <a:xfrm>
              <a:off x="2796854" y="1417743"/>
              <a:ext cx="2878672" cy="455083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  <a:effectLst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i="1" dirty="0" smtClean="0">
                  <a:solidFill>
                    <a:srgbClr val="FFFFFF"/>
                  </a:solidFill>
                  <a:latin typeface="Arial"/>
                  <a:cs typeface="Arial"/>
                </a:rPr>
                <a:t>APPLICATIONS</a:t>
              </a:r>
              <a:endParaRPr lang="en-US" i="1" dirty="0">
                <a:solidFill>
                  <a:srgbClr val="FFFFFF"/>
                </a:solidFill>
                <a:latin typeface="Arial"/>
                <a:cs typeface="Arial"/>
              </a:endParaRPr>
            </a:p>
          </p:txBody>
        </p: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3">
              <a:biLevel thresh="5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40000" contrast="-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056579" y="5302346"/>
              <a:ext cx="915595" cy="603154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</p:pic>
        <p:sp>
          <p:nvSpPr>
            <p:cNvPr id="18" name="Rectangle 17"/>
            <p:cNvSpPr/>
            <p:nvPr/>
          </p:nvSpPr>
          <p:spPr>
            <a:xfrm>
              <a:off x="1853095" y="4867740"/>
              <a:ext cx="4768812" cy="343899"/>
            </a:xfrm>
            <a:prstGeom prst="rect">
              <a:avLst/>
            </a:prstGeom>
            <a:solidFill>
              <a:srgbClr val="888888"/>
            </a:solidFill>
            <a:ln>
              <a:noFill/>
            </a:ln>
            <a:effectLst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i="1" dirty="0" smtClean="0">
                  <a:solidFill>
                    <a:schemeClr val="tx1"/>
                  </a:solidFill>
                  <a:latin typeface="Helvetica"/>
                  <a:cs typeface="Helvetica"/>
                </a:rPr>
                <a:t>Lookups</a:t>
              </a:r>
              <a:endParaRPr lang="en-US" i="1" dirty="0">
                <a:solidFill>
                  <a:schemeClr val="tx1"/>
                </a:solidFill>
                <a:latin typeface="Helvetica"/>
                <a:cs typeface="Helvetica"/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2910753" y="4895394"/>
              <a:ext cx="1788457" cy="27516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  <a:latin typeface="Helvetica"/>
                  <a:cs typeface="Helvetica"/>
                </a:rPr>
                <a:t>One-to-Many</a:t>
              </a:r>
              <a:endParaRPr lang="en-US" dirty="0">
                <a:solidFill>
                  <a:schemeClr val="tx1"/>
                </a:solidFill>
                <a:latin typeface="Helvetica"/>
                <a:cs typeface="Helvetica"/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4794574" y="4894125"/>
              <a:ext cx="1788456" cy="27770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Helvetica"/>
                  <a:cs typeface="Helvetica"/>
                </a:rPr>
                <a:t>One-to-One</a:t>
              </a:r>
            </a:p>
          </p:txBody>
        </p:sp>
        <p:sp>
          <p:nvSpPr>
            <p:cNvPr id="21" name="Rectangle 23"/>
            <p:cNvSpPr/>
            <p:nvPr/>
          </p:nvSpPr>
          <p:spPr>
            <a:xfrm>
              <a:off x="5549408" y="3142853"/>
              <a:ext cx="1033622" cy="33507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i="1" dirty="0" smtClean="0">
                  <a:solidFill>
                    <a:srgbClr val="FFFFFF"/>
                  </a:solidFill>
                  <a:latin typeface="Arial"/>
                  <a:cs typeface="Arial"/>
                </a:rPr>
                <a:t>UDFs</a:t>
              </a:r>
              <a:endParaRPr lang="en-US" sz="1600" i="1" dirty="0">
                <a:solidFill>
                  <a:srgbClr val="FFFFFF"/>
                </a:solidFill>
                <a:latin typeface="Arial"/>
                <a:cs typeface="Arial"/>
              </a:endParaRPr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693971" y="5257800"/>
            <a:ext cx="8461047" cy="1107996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200" dirty="0" smtClean="0">
                <a:latin typeface="Consolas" pitchFamily="49" charset="0"/>
                <a:cs typeface="Consolas" pitchFamily="49" charset="0"/>
              </a:rPr>
              <a:t>-- Road distance between White House and US Capitol</a:t>
            </a:r>
          </a:p>
          <a:p>
            <a:r>
              <a:rPr lang="en-US" sz="2200" dirty="0" smtClean="0">
                <a:latin typeface="Consolas" pitchFamily="49" charset="0"/>
                <a:cs typeface="Consolas" pitchFamily="49" charset="0"/>
              </a:rPr>
              <a:t>SELECT DIST(38.8977, -77.0366, 38.8898, -77.0091)</a:t>
            </a:r>
          </a:p>
          <a:p>
            <a:r>
              <a:rPr lang="en-US" sz="2200" dirty="0" smtClean="0">
                <a:latin typeface="Consolas" pitchFamily="49" charset="0"/>
                <a:cs typeface="Consolas" pitchFamily="49" charset="0"/>
              </a:rPr>
              <a:t>-- This produces 2144.7 (meters)</a:t>
            </a:r>
          </a:p>
        </p:txBody>
      </p:sp>
    </p:spTree>
    <p:extLst>
      <p:ext uri="{BB962C8B-B14F-4D97-AF65-F5344CB8AC3E}">
        <p14:creationId xmlns:p14="http://schemas.microsoft.com/office/powerpoint/2010/main" val="3158595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28600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3200" b="1" dirty="0" smtClean="0">
                <a:solidFill>
                  <a:schemeClr val="accent1"/>
                </a:solidFill>
              </a:rPr>
              <a:t>Example Query Using Integrated </a:t>
            </a:r>
            <a:r>
              <a:rPr lang="en-US" sz="3200" b="1" dirty="0">
                <a:solidFill>
                  <a:schemeClr val="accent1"/>
                </a:solidFill>
              </a:rPr>
              <a:t>Architecture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09600"/>
            <a:ext cx="8229600" cy="452596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Find </a:t>
            </a:r>
            <a:r>
              <a:rPr lang="en-US" sz="2400" dirty="0"/>
              <a:t>up to 100 houses with the </a:t>
            </a:r>
            <a:r>
              <a:rPr lang="en-US" sz="2400" dirty="0" smtClean="0"/>
              <a:t>maximum number </a:t>
            </a:r>
            <a:r>
              <a:rPr lang="en-US" sz="2400" dirty="0"/>
              <a:t>of parks that lie within </a:t>
            </a:r>
            <a:r>
              <a:rPr lang="en-US" sz="2400" dirty="0" smtClean="0"/>
              <a:t>0.5 </a:t>
            </a:r>
            <a:r>
              <a:rPr lang="en-US" sz="2400" dirty="0"/>
              <a:t>km of road distance from </a:t>
            </a:r>
            <a:r>
              <a:rPr lang="en-US" sz="2400" dirty="0" smtClean="0"/>
              <a:t>the houses </a:t>
            </a:r>
            <a:r>
              <a:rPr lang="en-US" sz="2400" dirty="0"/>
              <a:t>sorted by the number of such parks</a:t>
            </a:r>
            <a:r>
              <a:rPr lang="en-US" sz="2400" dirty="0" smtClean="0"/>
              <a:t>.</a:t>
            </a:r>
          </a:p>
          <a:p>
            <a:pPr lvl="1">
              <a:buFont typeface="Wingdings" pitchFamily="2" charset="2"/>
              <a:buChar char="§"/>
            </a:pPr>
            <a:r>
              <a:rPr lang="en-US" sz="2400" dirty="0"/>
              <a:t>Tables: </a:t>
            </a:r>
            <a:r>
              <a:rPr lang="en-US" sz="2400" i="1" dirty="0"/>
              <a:t>houses(id, </a:t>
            </a:r>
            <a:r>
              <a:rPr lang="en-US" sz="2400" i="1" dirty="0" err="1"/>
              <a:t>lat</a:t>
            </a:r>
            <a:r>
              <a:rPr lang="en-US" sz="2400" i="1" dirty="0"/>
              <a:t>, </a:t>
            </a:r>
            <a:r>
              <a:rPr lang="en-US" sz="2400" i="1" dirty="0" err="1"/>
              <a:t>lon</a:t>
            </a:r>
            <a:r>
              <a:rPr lang="en-US" sz="2400" i="1" dirty="0"/>
              <a:t>)  </a:t>
            </a:r>
            <a:r>
              <a:rPr lang="en-US" sz="2400" dirty="0"/>
              <a:t>and  </a:t>
            </a:r>
            <a:r>
              <a:rPr lang="en-US" sz="2400" i="1" dirty="0"/>
              <a:t>parks(id, </a:t>
            </a:r>
            <a:r>
              <a:rPr lang="en-US" sz="2400" i="1" dirty="0" err="1"/>
              <a:t>lat</a:t>
            </a:r>
            <a:r>
              <a:rPr lang="en-US" sz="2400" i="1" dirty="0"/>
              <a:t>, </a:t>
            </a:r>
            <a:r>
              <a:rPr lang="en-US" sz="2400" i="1" dirty="0" err="1"/>
              <a:t>lon</a:t>
            </a:r>
            <a:r>
              <a:rPr lang="en-US" sz="2400" i="1" dirty="0"/>
              <a:t>)</a:t>
            </a:r>
          </a:p>
          <a:p>
            <a:pPr lvl="2">
              <a:buFont typeface="Wingdings" pitchFamily="2" charset="2"/>
              <a:buChar char="§"/>
            </a:pPr>
            <a:endParaRPr lang="en-US" sz="2000" i="1" dirty="0"/>
          </a:p>
        </p:txBody>
      </p:sp>
      <p:sp>
        <p:nvSpPr>
          <p:cNvPr id="5" name="TextBox 4"/>
          <p:cNvSpPr txBox="1"/>
          <p:nvPr/>
        </p:nvSpPr>
        <p:spPr>
          <a:xfrm>
            <a:off x="703964" y="2541925"/>
            <a:ext cx="8461047" cy="347787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200" dirty="0" smtClean="0">
                <a:latin typeface="Consolas" pitchFamily="49" charset="0"/>
                <a:cs typeface="Consolas" pitchFamily="49" charset="0"/>
              </a:rPr>
              <a:t>SELECT id, count(*) as count</a:t>
            </a:r>
          </a:p>
          <a:p>
            <a:r>
              <a:rPr lang="en-US" sz="2200" dirty="0" smtClean="0">
                <a:latin typeface="Consolas" pitchFamily="49" charset="0"/>
                <a:cs typeface="Consolas" pitchFamily="49" charset="0"/>
              </a:rPr>
              <a:t>FROM ( SELECT houses.id as id, </a:t>
            </a:r>
          </a:p>
          <a:p>
            <a:r>
              <a:rPr lang="en-US" sz="22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dirty="0" smtClean="0">
                <a:latin typeface="Consolas" pitchFamily="49" charset="0"/>
                <a:cs typeface="Consolas" pitchFamily="49" charset="0"/>
              </a:rPr>
              <a:t>             DIST(</a:t>
            </a:r>
            <a:r>
              <a:rPr lang="en-US" sz="2200" dirty="0" err="1" smtClean="0">
                <a:latin typeface="Consolas" pitchFamily="49" charset="0"/>
                <a:cs typeface="Consolas" pitchFamily="49" charset="0"/>
              </a:rPr>
              <a:t>houses.lat</a:t>
            </a:r>
            <a:r>
              <a:rPr lang="en-US" sz="2200" dirty="0" smtClean="0">
                <a:latin typeface="Consolas" pitchFamily="49" charset="0"/>
                <a:cs typeface="Consolas" pitchFamily="49" charset="0"/>
              </a:rPr>
              <a:t>, </a:t>
            </a:r>
            <a:r>
              <a:rPr lang="en-US" sz="2200" dirty="0" err="1" smtClean="0">
                <a:latin typeface="Consolas" pitchFamily="49" charset="0"/>
                <a:cs typeface="Consolas" pitchFamily="49" charset="0"/>
              </a:rPr>
              <a:t>houses.lon</a:t>
            </a:r>
            <a:r>
              <a:rPr lang="en-US" sz="2200" dirty="0" smtClean="0">
                <a:latin typeface="Consolas" pitchFamily="49" charset="0"/>
                <a:cs typeface="Consolas" pitchFamily="49" charset="0"/>
              </a:rPr>
              <a:t>,</a:t>
            </a:r>
          </a:p>
          <a:p>
            <a:r>
              <a:rPr lang="en-US" sz="22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dirty="0" smtClean="0">
                <a:latin typeface="Consolas" pitchFamily="49" charset="0"/>
                <a:cs typeface="Consolas" pitchFamily="49" charset="0"/>
              </a:rPr>
              <a:t>                   </a:t>
            </a:r>
            <a:r>
              <a:rPr lang="en-US" sz="2200" dirty="0" err="1" smtClean="0">
                <a:latin typeface="Consolas" pitchFamily="49" charset="0"/>
                <a:cs typeface="Consolas" pitchFamily="49" charset="0"/>
              </a:rPr>
              <a:t>parks.lat</a:t>
            </a:r>
            <a:r>
              <a:rPr lang="en-US" sz="2200" dirty="0" smtClean="0">
                <a:latin typeface="Consolas" pitchFamily="49" charset="0"/>
                <a:cs typeface="Consolas" pitchFamily="49" charset="0"/>
              </a:rPr>
              <a:t>,  </a:t>
            </a:r>
            <a:r>
              <a:rPr lang="en-US" sz="2200" dirty="0" err="1" smtClean="0">
                <a:latin typeface="Consolas" pitchFamily="49" charset="0"/>
                <a:cs typeface="Consolas" pitchFamily="49" charset="0"/>
              </a:rPr>
              <a:t>parks.lon</a:t>
            </a:r>
            <a:r>
              <a:rPr lang="en-US" sz="2200" dirty="0" smtClean="0">
                <a:latin typeface="Consolas" pitchFamily="49" charset="0"/>
                <a:cs typeface="Consolas" pitchFamily="49" charset="0"/>
              </a:rPr>
              <a:t>) as </a:t>
            </a:r>
            <a:r>
              <a:rPr lang="en-US" sz="2200" dirty="0" err="1" smtClean="0">
                <a:latin typeface="Consolas" pitchFamily="49" charset="0"/>
                <a:cs typeface="Consolas" pitchFamily="49" charset="0"/>
              </a:rPr>
              <a:t>dist</a:t>
            </a:r>
            <a:endParaRPr lang="en-US" sz="2200" dirty="0" smtClean="0">
              <a:latin typeface="Consolas" pitchFamily="49" charset="0"/>
              <a:cs typeface="Consolas" pitchFamily="49" charset="0"/>
            </a:endParaRPr>
          </a:p>
          <a:p>
            <a:r>
              <a:rPr lang="en-US" sz="22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dirty="0" smtClean="0">
                <a:latin typeface="Consolas" pitchFamily="49" charset="0"/>
                <a:cs typeface="Consolas" pitchFamily="49" charset="0"/>
              </a:rPr>
              <a:t>      FROM houses, parks</a:t>
            </a:r>
          </a:p>
          <a:p>
            <a:r>
              <a:rPr lang="en-US" sz="22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dirty="0" smtClean="0">
                <a:latin typeface="Consolas" pitchFamily="49" charset="0"/>
                <a:cs typeface="Consolas" pitchFamily="49" charset="0"/>
              </a:rPr>
              <a:t>     ) as foo</a:t>
            </a:r>
          </a:p>
          <a:p>
            <a:r>
              <a:rPr lang="en-US" sz="2200" dirty="0" smtClean="0">
                <a:latin typeface="Consolas" pitchFamily="49" charset="0"/>
                <a:cs typeface="Consolas" pitchFamily="49" charset="0"/>
              </a:rPr>
              <a:t>WHERE </a:t>
            </a:r>
            <a:r>
              <a:rPr lang="en-US" sz="2200" dirty="0" err="1" smtClean="0">
                <a:latin typeface="Consolas" pitchFamily="49" charset="0"/>
                <a:cs typeface="Consolas" pitchFamily="49" charset="0"/>
              </a:rPr>
              <a:t>dist</a:t>
            </a:r>
            <a:r>
              <a:rPr lang="en-US" sz="2200" dirty="0" smtClean="0">
                <a:latin typeface="Consolas" pitchFamily="49" charset="0"/>
                <a:cs typeface="Consolas" pitchFamily="49" charset="0"/>
              </a:rPr>
              <a:t> &lt; 500  -- 0.5km in meters</a:t>
            </a:r>
          </a:p>
          <a:p>
            <a:r>
              <a:rPr lang="en-US" sz="2200" dirty="0" smtClean="0">
                <a:latin typeface="Consolas" pitchFamily="49" charset="0"/>
                <a:cs typeface="Consolas" pitchFamily="49" charset="0"/>
              </a:rPr>
              <a:t>GROUP BY id</a:t>
            </a:r>
          </a:p>
          <a:p>
            <a:r>
              <a:rPr lang="en-US" sz="2200" dirty="0" smtClean="0">
                <a:latin typeface="Consolas" pitchFamily="49" charset="0"/>
                <a:cs typeface="Consolas" pitchFamily="49" charset="0"/>
              </a:rPr>
              <a:t>ORDER BY count DESC</a:t>
            </a:r>
          </a:p>
          <a:p>
            <a:r>
              <a:rPr lang="en-US" sz="2200" dirty="0" smtClean="0">
                <a:latin typeface="Consolas" pitchFamily="49" charset="0"/>
                <a:cs typeface="Consolas" pitchFamily="49" charset="0"/>
              </a:rPr>
              <a:t>LIMIT 100;</a:t>
            </a:r>
          </a:p>
        </p:txBody>
      </p:sp>
    </p:spTree>
    <p:extLst>
      <p:ext uri="{BB962C8B-B14F-4D97-AF65-F5344CB8AC3E}">
        <p14:creationId xmlns:p14="http://schemas.microsoft.com/office/powerpoint/2010/main" val="1026242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28600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3200" b="1" dirty="0" smtClean="0">
                <a:solidFill>
                  <a:schemeClr val="accent1"/>
                </a:solidFill>
              </a:rPr>
              <a:t>KNN Example Using </a:t>
            </a:r>
            <a:r>
              <a:rPr lang="en-US" sz="3200" b="1" dirty="0">
                <a:solidFill>
                  <a:schemeClr val="accent1"/>
                </a:solidFill>
              </a:rPr>
              <a:t>Integrated Architecture</a:t>
            </a:r>
            <a:endParaRPr lang="en-US" sz="3200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33400" y="570561"/>
                <a:ext cx="8448808" cy="6439839"/>
              </a:xfrm>
            </p:spPr>
            <p:txBody>
              <a:bodyPr>
                <a:noAutofit/>
              </a:bodyPr>
              <a:lstStyle/>
              <a:p>
                <a:r>
                  <a:rPr lang="en-US" sz="2400" i="1" dirty="0" smtClean="0"/>
                  <a:t>K</a:t>
                </a:r>
                <a:r>
                  <a:rPr lang="en-US" sz="2400" dirty="0"/>
                  <a:t> nearest </a:t>
                </a:r>
                <a:r>
                  <a:rPr lang="en-US" sz="2400" dirty="0" smtClean="0"/>
                  <a:t>neighbors (One-to-One version)</a:t>
                </a:r>
                <a:endParaRPr lang="en-US" sz="2400" dirty="0"/>
              </a:p>
              <a:p>
                <a:pPr lvl="1">
                  <a:buFont typeface="Wingdings" pitchFamily="2" charset="2"/>
                  <a:buChar char="§"/>
                </a:pPr>
                <a:r>
                  <a:rPr lang="en-US" sz="2400" i="1" dirty="0" smtClean="0"/>
                  <a:t>POI(id, </a:t>
                </a:r>
                <a:r>
                  <a:rPr lang="en-US" sz="2400" i="1" dirty="0" err="1" smtClean="0"/>
                  <a:t>lat</a:t>
                </a:r>
                <a:r>
                  <a:rPr lang="en-US" sz="2400" i="1" dirty="0" smtClean="0"/>
                  <a:t>, </a:t>
                </a:r>
                <a:r>
                  <a:rPr lang="en-US" sz="2400" i="1" dirty="0" err="1" smtClean="0"/>
                  <a:t>lon</a:t>
                </a:r>
                <a:r>
                  <a:rPr lang="en-US" sz="2400" i="1" dirty="0" smtClean="0"/>
                  <a:t>)  </a:t>
                </a:r>
                <a:r>
                  <a:rPr lang="en-US" sz="2400" dirty="0" smtClean="0"/>
                  <a:t>and  a source location</a:t>
                </a:r>
              </a:p>
              <a:p>
                <a:pPr lvl="1">
                  <a:buFont typeface="Wingdings" pitchFamily="2" charset="2"/>
                  <a:buChar char="§"/>
                </a:pPr>
                <a:r>
                  <a:rPr lang="en-US" sz="2400" dirty="0" smtClean="0"/>
                  <a:t>Need to avoid computing all pairs of the source and </a:t>
                </a:r>
                <a:r>
                  <a:rPr lang="en-US" sz="2400" i="1" dirty="0" smtClean="0"/>
                  <a:t>POI</a:t>
                </a:r>
              </a:p>
              <a:p>
                <a:pPr marL="2286000" lvl="5" indent="0">
                  <a:buNone/>
                </a:pPr>
                <a:r>
                  <a:rPr lang="en-US" sz="2400" dirty="0" smtClean="0"/>
                  <a:t>Algorithm:</a:t>
                </a:r>
              </a:p>
              <a:p>
                <a:pPr marL="2743200" lvl="5" indent="-457200">
                  <a:buFont typeface="+mj-lt"/>
                  <a:buAutoNum type="arabicPeriod"/>
                </a:pPr>
                <a:r>
                  <a:rPr lang="en-US" sz="2400" dirty="0" smtClean="0">
                    <a:solidFill>
                      <a:schemeClr val="accent1"/>
                    </a:solidFill>
                  </a:rPr>
                  <a:t>Obtain the </a:t>
                </a:r>
                <a:r>
                  <a:rPr lang="en-US" sz="2400" i="1" dirty="0" smtClean="0">
                    <a:solidFill>
                      <a:schemeClr val="accent1"/>
                    </a:solidFill>
                  </a:rPr>
                  <a:t>K nearest </a:t>
                </a:r>
                <a:r>
                  <a:rPr lang="en-US" sz="2400" dirty="0" smtClean="0">
                    <a:solidFill>
                      <a:schemeClr val="accent1"/>
                    </a:solidFill>
                  </a:rPr>
                  <a:t>Euclidean distance neighbors using </a:t>
                </a:r>
                <a:r>
                  <a:rPr lang="en-US" sz="2400" dirty="0" err="1" smtClean="0">
                    <a:solidFill>
                      <a:schemeClr val="accent1"/>
                    </a:solidFill>
                  </a:rPr>
                  <a:t>GiST</a:t>
                </a:r>
                <a:endParaRPr lang="en-US" sz="2400" dirty="0" smtClean="0">
                  <a:solidFill>
                    <a:schemeClr val="accent1"/>
                  </a:solidFill>
                </a:endParaRPr>
              </a:p>
              <a:p>
                <a:pPr marL="2743200" lvl="5" indent="-457200">
                  <a:buFont typeface="+mj-lt"/>
                  <a:buAutoNum type="arabicPeriod"/>
                </a:pPr>
                <a:r>
                  <a:rPr lang="en-US" sz="2400" dirty="0" smtClean="0">
                    <a:solidFill>
                      <a:schemeClr val="accent2"/>
                    </a:solidFill>
                  </a:rPr>
                  <a:t>Compute their network distances and select the maximum one, denoted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2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2"/>
                            </a:solidFill>
                            <a:latin typeface="Cambria Math"/>
                          </a:rPr>
                          <m:t>𝑑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2"/>
                            </a:solidFill>
                            <a:latin typeface="Cambria Math"/>
                          </a:rPr>
                          <m:t>𝑚</m:t>
                        </m:r>
                      </m:sub>
                    </m:sSub>
                  </m:oMath>
                </a14:m>
                <a:endParaRPr lang="en-US" sz="2400" dirty="0" smtClean="0"/>
              </a:p>
              <a:p>
                <a:pPr marL="2743200" lvl="5" indent="-457200">
                  <a:buFont typeface="+mj-lt"/>
                  <a:buAutoNum type="arabicPeriod"/>
                </a:pPr>
                <a:r>
                  <a:rPr lang="en-US" sz="2400" dirty="0" smtClean="0">
                    <a:solidFill>
                      <a:schemeClr val="accent4"/>
                    </a:solidFill>
                  </a:rPr>
                  <a:t>Obtain all nearest objects whose Euclidean distance is less than or equal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4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4"/>
                            </a:solidFill>
                            <a:latin typeface="Cambria Math"/>
                          </a:rPr>
                          <m:t>𝑑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4"/>
                            </a:solidFill>
                            <a:latin typeface="Cambria Math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sz="2400" dirty="0" smtClean="0">
                    <a:solidFill>
                      <a:schemeClr val="accent4"/>
                    </a:solidFill>
                  </a:rPr>
                  <a:t> , and then compute their network distances</a:t>
                </a:r>
              </a:p>
              <a:p>
                <a:pPr marL="2743200" lvl="5" indent="-457200">
                  <a:buFont typeface="+mj-lt"/>
                  <a:buAutoNum type="arabicPeriod"/>
                </a:pPr>
                <a:r>
                  <a:rPr lang="en-US" sz="2400" dirty="0" smtClean="0"/>
                  <a:t>Retain the </a:t>
                </a:r>
                <a:r>
                  <a:rPr lang="en-US" sz="2400" i="1" dirty="0" smtClean="0"/>
                  <a:t>K</a:t>
                </a:r>
                <a:r>
                  <a:rPr lang="en-US" sz="2400" dirty="0" smtClean="0"/>
                  <a:t> closest ones</a:t>
                </a:r>
              </a:p>
              <a:p>
                <a:pPr marL="571500" indent="-457200"/>
                <a:r>
                  <a:rPr lang="en-US" sz="2400" dirty="0"/>
                  <a:t>Correctness: Euclidean distance is a lower bound on the network </a:t>
                </a:r>
                <a:r>
                  <a:rPr lang="en-US" sz="2400" dirty="0" smtClean="0"/>
                  <a:t>distance</a:t>
                </a:r>
              </a:p>
              <a:p>
                <a:pPr marL="971550" lvl="1" indent="-457200">
                  <a:buFont typeface="Wingdings" pitchFamily="2" charset="2"/>
                  <a:buChar char="§"/>
                </a:pPr>
                <a:r>
                  <a:rPr lang="en-US" sz="2400" dirty="0" smtClean="0">
                    <a:cs typeface="Helvetica"/>
                  </a:rPr>
                  <a:t>Network distance of any point outside the red circle &gt;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𝑑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sz="2400" dirty="0" smtClean="0">
                    <a:cs typeface="Helvetica"/>
                  </a:rPr>
                  <a:t>  </a:t>
                </a:r>
                <a:endParaRPr lang="en-US" sz="2400" dirty="0">
                  <a:cs typeface="Helvetica"/>
                </a:endParaRPr>
              </a:p>
              <a:p>
                <a:pPr marL="571500" indent="-457200"/>
                <a:endParaRPr lang="en-US" sz="2400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33400" y="570561"/>
                <a:ext cx="8448808" cy="6439839"/>
              </a:xfrm>
              <a:blipFill rotWithShape="1">
                <a:blip r:embed="rId2"/>
                <a:stretch>
                  <a:fillRect l="-1011" t="-758" r="-10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椭圆 9"/>
          <p:cNvSpPr/>
          <p:nvPr/>
        </p:nvSpPr>
        <p:spPr>
          <a:xfrm>
            <a:off x="1535437" y="3429000"/>
            <a:ext cx="150732" cy="150732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" name="椭圆 9"/>
          <p:cNvSpPr/>
          <p:nvPr/>
        </p:nvSpPr>
        <p:spPr>
          <a:xfrm>
            <a:off x="533400" y="2362200"/>
            <a:ext cx="150732" cy="15073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8" name="椭圆 9"/>
          <p:cNvSpPr/>
          <p:nvPr/>
        </p:nvSpPr>
        <p:spPr>
          <a:xfrm>
            <a:off x="676408" y="4572000"/>
            <a:ext cx="150732" cy="15073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9" name="椭圆 9"/>
          <p:cNvSpPr/>
          <p:nvPr/>
        </p:nvSpPr>
        <p:spPr>
          <a:xfrm>
            <a:off x="1755479" y="4573668"/>
            <a:ext cx="150732" cy="15073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0" name="椭圆 9"/>
          <p:cNvSpPr/>
          <p:nvPr/>
        </p:nvSpPr>
        <p:spPr>
          <a:xfrm>
            <a:off x="2104726" y="4116468"/>
            <a:ext cx="150732" cy="15073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1" name="椭圆 9"/>
          <p:cNvSpPr/>
          <p:nvPr/>
        </p:nvSpPr>
        <p:spPr>
          <a:xfrm>
            <a:off x="1371600" y="2211468"/>
            <a:ext cx="150732" cy="15073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2" name="椭圆 9"/>
          <p:cNvSpPr/>
          <p:nvPr/>
        </p:nvSpPr>
        <p:spPr>
          <a:xfrm>
            <a:off x="2053753" y="2362200"/>
            <a:ext cx="150732" cy="15073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33749" y="3504366"/>
            <a:ext cx="954107" cy="40011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000" i="1" dirty="0" smtClean="0">
                <a:latin typeface="Helvetica"/>
                <a:cs typeface="Helvetica"/>
              </a:rPr>
              <a:t>source</a:t>
            </a:r>
            <a:endParaRPr lang="en-US" sz="2000" i="1" dirty="0">
              <a:latin typeface="Helvetica"/>
              <a:cs typeface="Helvetica"/>
            </a:endParaRPr>
          </a:p>
        </p:txBody>
      </p:sp>
      <p:sp>
        <p:nvSpPr>
          <p:cNvPr id="14" name="椭圆 9"/>
          <p:cNvSpPr/>
          <p:nvPr/>
        </p:nvSpPr>
        <p:spPr>
          <a:xfrm>
            <a:off x="2274681" y="4471686"/>
            <a:ext cx="150732" cy="15073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5" name="椭圆 9"/>
          <p:cNvSpPr/>
          <p:nvPr/>
        </p:nvSpPr>
        <p:spPr>
          <a:xfrm>
            <a:off x="676408" y="3810834"/>
            <a:ext cx="150732" cy="15073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6" name="椭圆 9"/>
          <p:cNvSpPr/>
          <p:nvPr/>
        </p:nvSpPr>
        <p:spPr>
          <a:xfrm>
            <a:off x="2667834" y="2968421"/>
            <a:ext cx="150732" cy="15073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7" name="椭圆 9"/>
          <p:cNvSpPr/>
          <p:nvPr/>
        </p:nvSpPr>
        <p:spPr>
          <a:xfrm>
            <a:off x="1632930" y="2746326"/>
            <a:ext cx="150732" cy="15073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0" name="椭圆 9"/>
          <p:cNvSpPr/>
          <p:nvPr/>
        </p:nvSpPr>
        <p:spPr>
          <a:xfrm>
            <a:off x="1237824" y="3047790"/>
            <a:ext cx="150732" cy="15073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1" name="椭圆 9"/>
          <p:cNvSpPr/>
          <p:nvPr/>
        </p:nvSpPr>
        <p:spPr>
          <a:xfrm>
            <a:off x="2123949" y="2746326"/>
            <a:ext cx="150732" cy="15073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2" name="椭圆 9"/>
          <p:cNvSpPr/>
          <p:nvPr/>
        </p:nvSpPr>
        <p:spPr>
          <a:xfrm>
            <a:off x="1830845" y="3154544"/>
            <a:ext cx="150732" cy="15073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25" name="Straight Arrow Connector 24"/>
          <p:cNvCxnSpPr>
            <a:stCxn id="20" idx="5"/>
            <a:endCxn id="6" idx="1"/>
          </p:cNvCxnSpPr>
          <p:nvPr/>
        </p:nvCxnSpPr>
        <p:spPr>
          <a:xfrm>
            <a:off x="1366482" y="3176448"/>
            <a:ext cx="191029" cy="274626"/>
          </a:xfrm>
          <a:prstGeom prst="straightConnector1">
            <a:avLst/>
          </a:prstGeom>
          <a:ln w="25400">
            <a:solidFill>
              <a:schemeClr val="accent2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/>
          <p:cNvSpPr/>
          <p:nvPr/>
        </p:nvSpPr>
        <p:spPr>
          <a:xfrm>
            <a:off x="844308" y="2737872"/>
            <a:ext cx="1532987" cy="1532987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551068" y="2438400"/>
            <a:ext cx="2119470" cy="2119470"/>
          </a:xfrm>
          <a:prstGeom prst="ellipse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Arrow Connector 33"/>
          <p:cNvCxnSpPr>
            <a:stCxn id="30" idx="4"/>
            <a:endCxn id="13" idx="0"/>
          </p:cNvCxnSpPr>
          <p:nvPr/>
        </p:nvCxnSpPr>
        <p:spPr>
          <a:xfrm flipV="1">
            <a:off x="1610803" y="3504366"/>
            <a:ext cx="0" cy="1053504"/>
          </a:xfrm>
          <a:prstGeom prst="straightConnector1">
            <a:avLst/>
          </a:prstGeom>
          <a:ln w="25400">
            <a:solidFill>
              <a:schemeClr val="accent2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1301945" y="4842006"/>
            <a:ext cx="853338" cy="46166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b="1" i="1" dirty="0" smtClean="0"/>
              <a:t>K=3</a:t>
            </a:r>
            <a:endParaRPr lang="en-US" sz="2400" b="1" i="1" dirty="0">
              <a:latin typeface="Helvetica"/>
              <a:cs typeface="Helvetic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/>
              <p:cNvSpPr/>
              <p:nvPr/>
            </p:nvSpPr>
            <p:spPr>
              <a:xfrm>
                <a:off x="1371600" y="3048000"/>
                <a:ext cx="54014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𝑑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Rectangle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600" y="3048000"/>
                <a:ext cx="540148" cy="369332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/>
              <p:cNvSpPr/>
              <p:nvPr/>
            </p:nvSpPr>
            <p:spPr>
              <a:xfrm>
                <a:off x="1517252" y="3886200"/>
                <a:ext cx="54014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𝑑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Rectangle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7252" y="3886200"/>
                <a:ext cx="540148" cy="369332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95126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/>
      <p:bldP spid="14" grpId="0" animBg="1"/>
      <p:bldP spid="15" grpId="0" animBg="1"/>
      <p:bldP spid="16" grpId="0" animBg="1"/>
      <p:bldP spid="17" grpId="0" animBg="1"/>
      <p:bldP spid="20" grpId="0" animBg="1"/>
      <p:bldP spid="21" grpId="0" animBg="1"/>
      <p:bldP spid="22" grpId="0" animBg="1"/>
      <p:bldP spid="28" grpId="0" animBg="1"/>
      <p:bldP spid="30" grpId="0" animBg="1"/>
      <p:bldP spid="37" grpId="0"/>
      <p:bldP spid="36" grpId="0"/>
      <p:bldP spid="4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28600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3200" b="1" dirty="0" smtClean="0">
                <a:solidFill>
                  <a:schemeClr val="accent1"/>
                </a:solidFill>
              </a:rPr>
              <a:t>KNN Example Using </a:t>
            </a:r>
            <a:r>
              <a:rPr lang="en-US" sz="3200" b="1" dirty="0">
                <a:solidFill>
                  <a:schemeClr val="accent1"/>
                </a:solidFill>
              </a:rPr>
              <a:t>Integrated Architecture</a:t>
            </a:r>
            <a:endParaRPr lang="en-US" sz="3200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33400" y="570561"/>
                <a:ext cx="8448808" cy="6439839"/>
              </a:xfrm>
            </p:spPr>
            <p:txBody>
              <a:bodyPr>
                <a:noAutofit/>
              </a:bodyPr>
              <a:lstStyle/>
              <a:p>
                <a:r>
                  <a:rPr lang="en-US" sz="2400" i="1" dirty="0" smtClean="0"/>
                  <a:t>K</a:t>
                </a:r>
                <a:r>
                  <a:rPr lang="en-US" sz="2400" dirty="0"/>
                  <a:t> nearest </a:t>
                </a:r>
                <a:r>
                  <a:rPr lang="en-US" sz="2400" dirty="0" smtClean="0"/>
                  <a:t>neighbors (One-to-One version)</a:t>
                </a:r>
                <a:endParaRPr lang="en-US" sz="2400" dirty="0"/>
              </a:p>
              <a:p>
                <a:pPr lvl="1">
                  <a:buFont typeface="Wingdings" pitchFamily="2" charset="2"/>
                  <a:buChar char="§"/>
                </a:pPr>
                <a:r>
                  <a:rPr lang="en-US" sz="2400" i="1" dirty="0" smtClean="0"/>
                  <a:t>POI(id, </a:t>
                </a:r>
                <a:r>
                  <a:rPr lang="en-US" sz="2400" i="1" dirty="0" err="1" smtClean="0"/>
                  <a:t>lat</a:t>
                </a:r>
                <a:r>
                  <a:rPr lang="en-US" sz="2400" i="1" dirty="0" smtClean="0"/>
                  <a:t>, </a:t>
                </a:r>
                <a:r>
                  <a:rPr lang="en-US" sz="2400" i="1" dirty="0" err="1" smtClean="0"/>
                  <a:t>lon</a:t>
                </a:r>
                <a:r>
                  <a:rPr lang="en-US" sz="2400" i="1" dirty="0" smtClean="0"/>
                  <a:t>)  </a:t>
                </a:r>
                <a:r>
                  <a:rPr lang="en-US" sz="2400" dirty="0" smtClean="0"/>
                  <a:t>and  a source location</a:t>
                </a:r>
              </a:p>
              <a:p>
                <a:pPr lvl="1">
                  <a:buFont typeface="Wingdings" pitchFamily="2" charset="2"/>
                  <a:buChar char="§"/>
                </a:pPr>
                <a:r>
                  <a:rPr lang="en-US" sz="2400" dirty="0" smtClean="0"/>
                  <a:t>Need to avoid computing all pairs of the source and </a:t>
                </a:r>
                <a:r>
                  <a:rPr lang="en-US" sz="2400" i="1" dirty="0" smtClean="0"/>
                  <a:t>POI</a:t>
                </a:r>
              </a:p>
              <a:p>
                <a:pPr marL="2286000" lvl="5" indent="0">
                  <a:buNone/>
                </a:pPr>
                <a:r>
                  <a:rPr lang="en-US" sz="2400" dirty="0" smtClean="0"/>
                  <a:t>Algorithm:</a:t>
                </a:r>
              </a:p>
              <a:p>
                <a:pPr marL="2743200" lvl="5" indent="-457200">
                  <a:buFont typeface="+mj-lt"/>
                  <a:buAutoNum type="arabicPeriod"/>
                </a:pPr>
                <a:r>
                  <a:rPr lang="en-US" sz="2400" dirty="0" smtClean="0">
                    <a:solidFill>
                      <a:schemeClr val="accent1"/>
                    </a:solidFill>
                  </a:rPr>
                  <a:t>Obtain the </a:t>
                </a:r>
                <a:r>
                  <a:rPr lang="en-US" sz="2400" i="1" dirty="0" smtClean="0">
                    <a:solidFill>
                      <a:schemeClr val="accent1"/>
                    </a:solidFill>
                  </a:rPr>
                  <a:t>K nearest </a:t>
                </a:r>
                <a:r>
                  <a:rPr lang="en-US" sz="2400" dirty="0" smtClean="0">
                    <a:solidFill>
                      <a:schemeClr val="accent1"/>
                    </a:solidFill>
                  </a:rPr>
                  <a:t>Euclidean distance neighbors using </a:t>
                </a:r>
                <a:r>
                  <a:rPr lang="en-US" sz="2400" dirty="0" err="1" smtClean="0">
                    <a:solidFill>
                      <a:schemeClr val="accent1"/>
                    </a:solidFill>
                  </a:rPr>
                  <a:t>GiST</a:t>
                </a:r>
                <a:endParaRPr lang="en-US" sz="2400" dirty="0" smtClean="0">
                  <a:solidFill>
                    <a:schemeClr val="accent1"/>
                  </a:solidFill>
                </a:endParaRPr>
              </a:p>
              <a:p>
                <a:pPr marL="2743200" lvl="5" indent="-457200">
                  <a:buFont typeface="+mj-lt"/>
                  <a:buAutoNum type="arabicPeriod"/>
                </a:pPr>
                <a:r>
                  <a:rPr lang="en-US" sz="2400" dirty="0" smtClean="0">
                    <a:solidFill>
                      <a:schemeClr val="accent2"/>
                    </a:solidFill>
                  </a:rPr>
                  <a:t>Compute their network distances and select the maximum one, denoted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2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2"/>
                            </a:solidFill>
                            <a:latin typeface="Cambria Math"/>
                          </a:rPr>
                          <m:t>𝑑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2"/>
                            </a:solidFill>
                            <a:latin typeface="Cambria Math"/>
                          </a:rPr>
                          <m:t>𝑚</m:t>
                        </m:r>
                      </m:sub>
                    </m:sSub>
                  </m:oMath>
                </a14:m>
                <a:endParaRPr lang="en-US" sz="2400" dirty="0" smtClean="0"/>
              </a:p>
              <a:p>
                <a:pPr marL="2743200" lvl="5" indent="-457200">
                  <a:buFont typeface="+mj-lt"/>
                  <a:buAutoNum type="arabicPeriod"/>
                </a:pPr>
                <a:r>
                  <a:rPr lang="en-US" sz="2400" dirty="0" smtClean="0">
                    <a:solidFill>
                      <a:schemeClr val="accent4"/>
                    </a:solidFill>
                  </a:rPr>
                  <a:t>Obtain all nearest objects whose Euclidean distance is less than or equal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4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4"/>
                            </a:solidFill>
                            <a:latin typeface="Cambria Math"/>
                          </a:rPr>
                          <m:t>𝑑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4"/>
                            </a:solidFill>
                            <a:latin typeface="Cambria Math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sz="2400" dirty="0" smtClean="0">
                    <a:solidFill>
                      <a:schemeClr val="accent4"/>
                    </a:solidFill>
                  </a:rPr>
                  <a:t> , and then compute their network distances</a:t>
                </a:r>
              </a:p>
              <a:p>
                <a:pPr marL="2743200" lvl="5" indent="-457200">
                  <a:buFont typeface="+mj-lt"/>
                  <a:buAutoNum type="arabicPeriod"/>
                </a:pPr>
                <a:r>
                  <a:rPr lang="en-US" sz="2400" dirty="0" smtClean="0"/>
                  <a:t>Retain the </a:t>
                </a:r>
                <a:r>
                  <a:rPr lang="en-US" sz="2400" i="1" dirty="0" smtClean="0"/>
                  <a:t>K</a:t>
                </a:r>
                <a:r>
                  <a:rPr lang="en-US" sz="2400" dirty="0" smtClean="0"/>
                  <a:t> closest ones</a:t>
                </a:r>
              </a:p>
              <a:p>
                <a:pPr marL="571500" indent="-457200"/>
                <a:r>
                  <a:rPr lang="en-US" sz="2400" dirty="0"/>
                  <a:t>Correctness: Euclidean distance is a lower bound on the network </a:t>
                </a:r>
                <a:r>
                  <a:rPr lang="en-US" sz="2400" dirty="0" smtClean="0"/>
                  <a:t>distance</a:t>
                </a:r>
              </a:p>
              <a:p>
                <a:pPr marL="971550" lvl="1" indent="-457200">
                  <a:buFont typeface="Wingdings" pitchFamily="2" charset="2"/>
                  <a:buChar char="§"/>
                </a:pPr>
                <a:r>
                  <a:rPr lang="en-US" sz="2400" dirty="0" smtClean="0">
                    <a:cs typeface="Helvetica"/>
                  </a:rPr>
                  <a:t>Network distance of any point outside the red circle &gt;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𝑑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sz="2400" dirty="0" smtClean="0">
                    <a:cs typeface="Helvetica"/>
                  </a:rPr>
                  <a:t>  </a:t>
                </a:r>
                <a:endParaRPr lang="en-US" sz="2400" dirty="0">
                  <a:cs typeface="Helvetica"/>
                </a:endParaRPr>
              </a:p>
              <a:p>
                <a:pPr marL="571500" indent="-457200"/>
                <a:endParaRPr lang="en-US" sz="2400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33400" y="570561"/>
                <a:ext cx="8448808" cy="6439839"/>
              </a:xfrm>
              <a:blipFill rotWithShape="1">
                <a:blip r:embed="rId2"/>
                <a:stretch>
                  <a:fillRect l="-1011" t="-758" r="-10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椭圆 9"/>
          <p:cNvSpPr/>
          <p:nvPr/>
        </p:nvSpPr>
        <p:spPr>
          <a:xfrm>
            <a:off x="1535437" y="3429000"/>
            <a:ext cx="150732" cy="150732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" name="椭圆 9"/>
          <p:cNvSpPr/>
          <p:nvPr/>
        </p:nvSpPr>
        <p:spPr>
          <a:xfrm>
            <a:off x="533400" y="2362200"/>
            <a:ext cx="150732" cy="15073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8" name="椭圆 9"/>
          <p:cNvSpPr/>
          <p:nvPr/>
        </p:nvSpPr>
        <p:spPr>
          <a:xfrm>
            <a:off x="676408" y="4572000"/>
            <a:ext cx="150732" cy="15073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9" name="椭圆 9"/>
          <p:cNvSpPr/>
          <p:nvPr/>
        </p:nvSpPr>
        <p:spPr>
          <a:xfrm>
            <a:off x="1755479" y="4573668"/>
            <a:ext cx="150732" cy="15073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0" name="椭圆 9"/>
          <p:cNvSpPr/>
          <p:nvPr/>
        </p:nvSpPr>
        <p:spPr>
          <a:xfrm>
            <a:off x="2104726" y="4116468"/>
            <a:ext cx="150732" cy="15073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1" name="椭圆 9"/>
          <p:cNvSpPr/>
          <p:nvPr/>
        </p:nvSpPr>
        <p:spPr>
          <a:xfrm>
            <a:off x="1371600" y="2211468"/>
            <a:ext cx="150732" cy="15073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2" name="椭圆 9"/>
          <p:cNvSpPr/>
          <p:nvPr/>
        </p:nvSpPr>
        <p:spPr>
          <a:xfrm>
            <a:off x="2053753" y="2362200"/>
            <a:ext cx="150732" cy="15073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33749" y="3504366"/>
            <a:ext cx="954107" cy="40011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000" i="1" dirty="0" smtClean="0">
                <a:latin typeface="Helvetica"/>
                <a:cs typeface="Helvetica"/>
              </a:rPr>
              <a:t>source</a:t>
            </a:r>
            <a:endParaRPr lang="en-US" sz="2000" i="1" dirty="0">
              <a:latin typeface="Helvetica"/>
              <a:cs typeface="Helvetica"/>
            </a:endParaRPr>
          </a:p>
        </p:txBody>
      </p:sp>
      <p:sp>
        <p:nvSpPr>
          <p:cNvPr id="14" name="椭圆 9"/>
          <p:cNvSpPr/>
          <p:nvPr/>
        </p:nvSpPr>
        <p:spPr>
          <a:xfrm>
            <a:off x="2274681" y="4471686"/>
            <a:ext cx="150732" cy="15073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5" name="椭圆 9"/>
          <p:cNvSpPr/>
          <p:nvPr/>
        </p:nvSpPr>
        <p:spPr>
          <a:xfrm>
            <a:off x="676408" y="3810834"/>
            <a:ext cx="150732" cy="15073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6" name="椭圆 9"/>
          <p:cNvSpPr/>
          <p:nvPr/>
        </p:nvSpPr>
        <p:spPr>
          <a:xfrm>
            <a:off x="2667834" y="2968421"/>
            <a:ext cx="150732" cy="15073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7" name="椭圆 9"/>
          <p:cNvSpPr/>
          <p:nvPr/>
        </p:nvSpPr>
        <p:spPr>
          <a:xfrm>
            <a:off x="1632930" y="2746326"/>
            <a:ext cx="150732" cy="15073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0" name="椭圆 9"/>
          <p:cNvSpPr/>
          <p:nvPr/>
        </p:nvSpPr>
        <p:spPr>
          <a:xfrm>
            <a:off x="1237824" y="3047790"/>
            <a:ext cx="150732" cy="15073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1" name="椭圆 9"/>
          <p:cNvSpPr/>
          <p:nvPr/>
        </p:nvSpPr>
        <p:spPr>
          <a:xfrm>
            <a:off x="2123949" y="2746326"/>
            <a:ext cx="150732" cy="15073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2" name="椭圆 9"/>
          <p:cNvSpPr/>
          <p:nvPr/>
        </p:nvSpPr>
        <p:spPr>
          <a:xfrm>
            <a:off x="1830845" y="3154544"/>
            <a:ext cx="150732" cy="15073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25" name="Straight Arrow Connector 24"/>
          <p:cNvCxnSpPr>
            <a:stCxn id="20" idx="5"/>
            <a:endCxn id="6" idx="1"/>
          </p:cNvCxnSpPr>
          <p:nvPr/>
        </p:nvCxnSpPr>
        <p:spPr>
          <a:xfrm>
            <a:off x="1366482" y="3176448"/>
            <a:ext cx="191029" cy="274626"/>
          </a:xfrm>
          <a:prstGeom prst="straightConnector1">
            <a:avLst/>
          </a:prstGeom>
          <a:ln w="25400">
            <a:solidFill>
              <a:schemeClr val="accent2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/>
          <p:cNvSpPr/>
          <p:nvPr/>
        </p:nvSpPr>
        <p:spPr>
          <a:xfrm>
            <a:off x="844308" y="2737872"/>
            <a:ext cx="1532987" cy="1532987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30" name="Oval 29"/>
          <p:cNvSpPr/>
          <p:nvPr/>
        </p:nvSpPr>
        <p:spPr>
          <a:xfrm>
            <a:off x="551068" y="2438400"/>
            <a:ext cx="2119470" cy="2119470"/>
          </a:xfrm>
          <a:prstGeom prst="ellipse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/>
              </a:solidFill>
            </a:endParaRPr>
          </a:p>
        </p:txBody>
      </p:sp>
      <p:cxnSp>
        <p:nvCxnSpPr>
          <p:cNvPr id="34" name="Straight Arrow Connector 33"/>
          <p:cNvCxnSpPr>
            <a:stCxn id="30" idx="4"/>
            <a:endCxn id="13" idx="0"/>
          </p:cNvCxnSpPr>
          <p:nvPr/>
        </p:nvCxnSpPr>
        <p:spPr>
          <a:xfrm flipV="1">
            <a:off x="1610803" y="3504366"/>
            <a:ext cx="0" cy="1053504"/>
          </a:xfrm>
          <a:prstGeom prst="straightConnector1">
            <a:avLst/>
          </a:prstGeom>
          <a:ln w="25400">
            <a:solidFill>
              <a:schemeClr val="accent2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1301945" y="4842006"/>
            <a:ext cx="853338" cy="46166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b="1" i="1" dirty="0" smtClean="0"/>
              <a:t>K=3</a:t>
            </a:r>
            <a:endParaRPr lang="en-US" sz="2400" b="1" i="1" dirty="0">
              <a:latin typeface="Helvetica"/>
              <a:cs typeface="Helvetic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/>
              <p:cNvSpPr/>
              <p:nvPr/>
            </p:nvSpPr>
            <p:spPr>
              <a:xfrm>
                <a:off x="1371600" y="3048000"/>
                <a:ext cx="54014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𝑑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Rectangle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600" y="3048000"/>
                <a:ext cx="540148" cy="369332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/>
              <p:cNvSpPr/>
              <p:nvPr/>
            </p:nvSpPr>
            <p:spPr>
              <a:xfrm>
                <a:off x="1517252" y="3886200"/>
                <a:ext cx="54014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𝑑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Rectangle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7252" y="3886200"/>
                <a:ext cx="540148" cy="369332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9545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28600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3200" b="1" dirty="0" smtClean="0">
                <a:solidFill>
                  <a:schemeClr val="accent1"/>
                </a:solidFill>
              </a:rPr>
              <a:t>Outline</a:t>
            </a:r>
            <a:endParaRPr lang="en-US" sz="3200" b="1" dirty="0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579437"/>
                <a:ext cx="8229600" cy="5973763"/>
              </a:xfrm>
            </p:spPr>
            <p:txBody>
              <a:bodyPr>
                <a:noAutofit/>
              </a:bodyPr>
              <a:lstStyle/>
              <a:p>
                <a:r>
                  <a:rPr lang="en-US" sz="2400" dirty="0"/>
                  <a:t>Background &amp; Motivation</a:t>
                </a:r>
              </a:p>
              <a:p>
                <a:pPr lvl="1">
                  <a:buFont typeface="Wingdings" pitchFamily="2" charset="2"/>
                  <a:buChar char="§"/>
                </a:pPr>
                <a:r>
                  <a:rPr lang="en-US" sz="2400" dirty="0"/>
                  <a:t>Spatial analytical queries</a:t>
                </a:r>
              </a:p>
              <a:p>
                <a:pPr lvl="1">
                  <a:buFont typeface="Wingdings" pitchFamily="2" charset="2"/>
                  <a:buChar char="§"/>
                </a:pPr>
                <a:r>
                  <a:rPr lang="en-US" sz="2400" dirty="0" smtClean="0"/>
                  <a:t>Access patterns &amp; existing </a:t>
                </a:r>
                <a:r>
                  <a:rPr lang="en-US" sz="2400" dirty="0"/>
                  <a:t>methods</a:t>
                </a:r>
              </a:p>
              <a:p>
                <a:r>
                  <a:rPr lang="en-US" sz="2400" dirty="0" smtClean="0"/>
                  <a:t>Two architectures</a:t>
                </a:r>
              </a:p>
              <a:p>
                <a:pPr lvl="1">
                  <a:buFont typeface="Wingdings" pitchFamily="2" charset="2"/>
                  <a:buChar char="§"/>
                </a:pPr>
                <a:r>
                  <a:rPr lang="en-US" sz="2400" dirty="0" smtClean="0"/>
                  <a:t>Hybrid architecture </a:t>
                </a:r>
              </a:p>
              <a:p>
                <a:pPr lvl="1">
                  <a:buFont typeface="Wingdings" pitchFamily="2" charset="2"/>
                  <a:buChar char="§"/>
                </a:pPr>
                <a:r>
                  <a:rPr lang="en-US" sz="2400" dirty="0" smtClean="0"/>
                  <a:t>Integrated architecture (inside a database)</a:t>
                </a:r>
              </a:p>
              <a:p>
                <a:pPr lvl="2">
                  <a:buFont typeface="Wingdings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𝜖</m:t>
                    </m:r>
                  </m:oMath>
                </a14:m>
                <a:r>
                  <a:rPr lang="en-US" dirty="0"/>
                  <a:t>-distance oracle</a:t>
                </a:r>
              </a:p>
              <a:p>
                <a:pPr lvl="2">
                  <a:buFont typeface="Wingdings" pitchFamily="2" charset="2"/>
                  <a:buChar char="§"/>
                </a:pPr>
                <a:r>
                  <a:rPr lang="en-US" dirty="0" smtClean="0"/>
                  <a:t>SQL examples</a:t>
                </a:r>
              </a:p>
              <a:p>
                <a:r>
                  <a:rPr lang="en-US" sz="2400" b="1" dirty="0" smtClean="0">
                    <a:solidFill>
                      <a:schemeClr val="accent1"/>
                    </a:solidFill>
                  </a:rPr>
                  <a:t>Evaluation</a:t>
                </a:r>
              </a:p>
              <a:p>
                <a:pPr lvl="1">
                  <a:buFont typeface="Wingdings" pitchFamily="2" charset="2"/>
                  <a:buChar char="§"/>
                </a:pPr>
                <a:r>
                  <a:rPr lang="en-US" sz="2400" dirty="0"/>
                  <a:t>Throughput</a:t>
                </a:r>
              </a:p>
              <a:p>
                <a:pPr lvl="1">
                  <a:buFont typeface="Wingdings" pitchFamily="2" charset="2"/>
                  <a:buChar char="§"/>
                </a:pPr>
                <a:r>
                  <a:rPr lang="en-US" sz="2400" dirty="0"/>
                  <a:t>Region query, KNN query and Density</a:t>
                </a:r>
              </a:p>
              <a:p>
                <a:r>
                  <a:rPr lang="en-US" sz="2400" dirty="0" smtClean="0"/>
                  <a:t>Conclusions</a:t>
                </a:r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579437"/>
                <a:ext cx="8229600" cy="5973763"/>
              </a:xfrm>
              <a:blipFill rotWithShape="1">
                <a:blip r:embed="rId3"/>
                <a:stretch>
                  <a:fillRect l="-963" t="-8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43773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28600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3200" b="1" dirty="0" smtClean="0">
                <a:solidFill>
                  <a:schemeClr val="accent1"/>
                </a:solidFill>
              </a:rPr>
              <a:t>Evaluation</a:t>
            </a:r>
            <a:endParaRPr lang="en-US" sz="3200" b="1" dirty="0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609600"/>
                <a:ext cx="8229600" cy="6019800"/>
              </a:xfrm>
            </p:spPr>
            <p:txBody>
              <a:bodyPr>
                <a:noAutofit/>
              </a:bodyPr>
              <a:lstStyle/>
              <a:p>
                <a:r>
                  <a:rPr lang="en-US" sz="2400" dirty="0" smtClean="0"/>
                  <a:t>Setting</a:t>
                </a:r>
              </a:p>
              <a:p>
                <a:pPr lvl="1">
                  <a:buFont typeface="Wingdings" pitchFamily="2" charset="2"/>
                  <a:buChar char="§"/>
                </a:pPr>
                <a:r>
                  <a:rPr lang="en-US" sz="2400" dirty="0" smtClean="0"/>
                  <a:t>Integrated architecture using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/>
                      </a:rPr>
                      <m:t>𝜖</m:t>
                    </m:r>
                  </m:oMath>
                </a14:m>
                <a:r>
                  <a:rPr lang="en-US" sz="2400" dirty="0" smtClean="0"/>
                  <a:t>-DO in </a:t>
                </a:r>
                <a:r>
                  <a:rPr lang="en-US" sz="2400" dirty="0" err="1" smtClean="0"/>
                  <a:t>PostgreSQL</a:t>
                </a:r>
                <a:endParaRPr lang="en-US" sz="2400" dirty="0" smtClean="0"/>
              </a:p>
              <a:p>
                <a:pPr lvl="1">
                  <a:buFont typeface="Wingdings" pitchFamily="2" charset="2"/>
                  <a:buChar char="§"/>
                </a:pPr>
                <a:r>
                  <a:rPr lang="en-US" sz="2400" dirty="0" smtClean="0"/>
                  <a:t>Hybrid architecture using </a:t>
                </a:r>
                <a:r>
                  <a:rPr lang="en-US" sz="2400" dirty="0" err="1" smtClean="0"/>
                  <a:t>Dijkstra’s</a:t>
                </a:r>
                <a:r>
                  <a:rPr lang="en-US" sz="2400" dirty="0" smtClean="0"/>
                  <a:t> algorithm </a:t>
                </a:r>
              </a:p>
              <a:p>
                <a:pPr marL="1371600" lvl="2" indent="-457200">
                  <a:buFont typeface="+mj-lt"/>
                  <a:buAutoNum type="arabicPeriod"/>
                </a:pPr>
                <a:r>
                  <a:rPr lang="en-US" dirty="0" smtClean="0"/>
                  <a:t>Single thread version</a:t>
                </a:r>
              </a:p>
              <a:p>
                <a:pPr marL="1371600" lvl="2" indent="-457200">
                  <a:buFont typeface="+mj-lt"/>
                  <a:buAutoNum type="arabicPeriod"/>
                </a:pPr>
                <a:r>
                  <a:rPr lang="en-US" dirty="0" smtClean="0"/>
                  <a:t>Multi-thread version (7 scanning threads in a 8-core machine)</a:t>
                </a:r>
              </a:p>
              <a:p>
                <a:r>
                  <a:rPr lang="en-US" sz="2400" dirty="0" smtClean="0"/>
                  <a:t>Dataset</a:t>
                </a:r>
              </a:p>
              <a:p>
                <a:pPr lvl="1">
                  <a:buFont typeface="Wingdings" pitchFamily="2" charset="2"/>
                  <a:buChar char="§"/>
                </a:pPr>
                <a:r>
                  <a:rPr lang="en-US" sz="2400" dirty="0" smtClean="0"/>
                  <a:t>USA road network containing 23,947,347 </a:t>
                </a:r>
                <a:r>
                  <a:rPr lang="en-US" sz="2400" dirty="0"/>
                  <a:t>vertices and </a:t>
                </a:r>
                <a:r>
                  <a:rPr lang="en-US" sz="2400" dirty="0" smtClean="0"/>
                  <a:t>58,333,344 </a:t>
                </a:r>
                <a:r>
                  <a:rPr lang="en-US" sz="2400" dirty="0"/>
                  <a:t>edges</a:t>
                </a:r>
                <a:endParaRPr lang="en-US" sz="2400" dirty="0" smtClean="0"/>
              </a:p>
              <a:p>
                <a:pPr lvl="1">
                  <a:buFont typeface="Wingdings" pitchFamily="2" charset="2"/>
                  <a:buChar char="§"/>
                </a:pPr>
                <a:r>
                  <a:rPr lang="en-US" sz="2400" dirty="0" smtClean="0"/>
                  <a:t>49,573 locations of fast food restaurants in USA</a:t>
                </a:r>
              </a:p>
              <a:p>
                <a:pPr lvl="1">
                  <a:buFont typeface="Wingdings" pitchFamily="2" charset="2"/>
                  <a:buChar char="§"/>
                </a:pPr>
                <a:r>
                  <a:rPr lang="en-US" sz="2400" dirty="0" smtClean="0"/>
                  <a:t>5,964 locations of universities and schools in USA</a:t>
                </a:r>
              </a:p>
              <a:p>
                <a:pPr lvl="1">
                  <a:buFont typeface="Wingdings" pitchFamily="2" charset="2"/>
                  <a:buChar char="§"/>
                </a:pPr>
                <a:r>
                  <a:rPr lang="en-US" sz="2400" dirty="0" smtClean="0"/>
                  <a:t>11,220,058 GPS entries for 537 taxis in a one month in </a:t>
                </a:r>
                <a:r>
                  <a:rPr lang="en-US" sz="2400" dirty="0"/>
                  <a:t>San </a:t>
                </a:r>
                <a:r>
                  <a:rPr lang="en-US" sz="2400" dirty="0" smtClean="0"/>
                  <a:t>Francisco</a:t>
                </a:r>
                <a:endParaRPr lang="en-US" sz="2400" dirty="0"/>
              </a:p>
              <a:p>
                <a:pPr lvl="2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609600"/>
                <a:ext cx="8229600" cy="6019800"/>
              </a:xfrm>
              <a:blipFill rotWithShape="1">
                <a:blip r:embed="rId3"/>
                <a:stretch>
                  <a:fillRect l="-963" t="-810" r="-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65926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28600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3200" b="1" dirty="0" smtClean="0">
                <a:solidFill>
                  <a:schemeClr val="accent1"/>
                </a:solidFill>
              </a:rPr>
              <a:t>Outline</a:t>
            </a:r>
            <a:endParaRPr lang="en-US" sz="3200" b="1" dirty="0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579437"/>
                <a:ext cx="8229600" cy="5973763"/>
              </a:xfrm>
            </p:spPr>
            <p:txBody>
              <a:bodyPr>
                <a:noAutofit/>
              </a:bodyPr>
              <a:lstStyle/>
              <a:p>
                <a:r>
                  <a:rPr lang="en-US" sz="2400" dirty="0"/>
                  <a:t>Background &amp; Motivation</a:t>
                </a:r>
              </a:p>
              <a:p>
                <a:pPr lvl="1">
                  <a:buFont typeface="Wingdings" pitchFamily="2" charset="2"/>
                  <a:buChar char="§"/>
                </a:pPr>
                <a:r>
                  <a:rPr lang="en-US" sz="2400" dirty="0"/>
                  <a:t>Spatial analytical queries</a:t>
                </a:r>
              </a:p>
              <a:p>
                <a:pPr lvl="1">
                  <a:buFont typeface="Wingdings" pitchFamily="2" charset="2"/>
                  <a:buChar char="§"/>
                </a:pPr>
                <a:r>
                  <a:rPr lang="en-US" sz="2400" dirty="0" smtClean="0"/>
                  <a:t>Access patterns &amp; existing </a:t>
                </a:r>
                <a:r>
                  <a:rPr lang="en-US" sz="2400" dirty="0"/>
                  <a:t>methods</a:t>
                </a:r>
              </a:p>
              <a:p>
                <a:r>
                  <a:rPr lang="en-US" sz="2400" dirty="0" smtClean="0"/>
                  <a:t>Two architectures</a:t>
                </a:r>
              </a:p>
              <a:p>
                <a:pPr lvl="1">
                  <a:buFont typeface="Wingdings" pitchFamily="2" charset="2"/>
                  <a:buChar char="§"/>
                </a:pPr>
                <a:r>
                  <a:rPr lang="en-US" sz="2400" dirty="0" smtClean="0"/>
                  <a:t>Hybrid architecture </a:t>
                </a:r>
              </a:p>
              <a:p>
                <a:pPr lvl="1">
                  <a:buFont typeface="Wingdings" pitchFamily="2" charset="2"/>
                  <a:buChar char="§"/>
                </a:pPr>
                <a:r>
                  <a:rPr lang="en-US" sz="2400" dirty="0" smtClean="0"/>
                  <a:t>Integrated architecture (inside a database)</a:t>
                </a:r>
              </a:p>
              <a:p>
                <a:pPr lvl="2">
                  <a:buFont typeface="Wingdings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𝜖</m:t>
                    </m:r>
                  </m:oMath>
                </a14:m>
                <a:r>
                  <a:rPr lang="en-US" dirty="0"/>
                  <a:t>-distance oracle</a:t>
                </a:r>
              </a:p>
              <a:p>
                <a:pPr lvl="2">
                  <a:buFont typeface="Wingdings" pitchFamily="2" charset="2"/>
                  <a:buChar char="§"/>
                </a:pPr>
                <a:r>
                  <a:rPr lang="en-US" dirty="0" smtClean="0"/>
                  <a:t>SQL examples</a:t>
                </a:r>
              </a:p>
              <a:p>
                <a:r>
                  <a:rPr lang="en-US" sz="2400" dirty="0" smtClean="0"/>
                  <a:t>Evaluation</a:t>
                </a:r>
              </a:p>
              <a:p>
                <a:pPr lvl="1">
                  <a:buFont typeface="Wingdings" pitchFamily="2" charset="2"/>
                  <a:buChar char="§"/>
                </a:pPr>
                <a:r>
                  <a:rPr lang="en-US" sz="2400" dirty="0"/>
                  <a:t>Throughput</a:t>
                </a:r>
              </a:p>
              <a:p>
                <a:pPr lvl="1">
                  <a:buFont typeface="Wingdings" pitchFamily="2" charset="2"/>
                  <a:buChar char="§"/>
                </a:pPr>
                <a:r>
                  <a:rPr lang="en-US" sz="2400" dirty="0"/>
                  <a:t>Region query, KNN query and Density</a:t>
                </a:r>
              </a:p>
              <a:p>
                <a:r>
                  <a:rPr lang="en-US" sz="2400" dirty="0" smtClean="0"/>
                  <a:t>Conclusions</a:t>
                </a:r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579437"/>
                <a:ext cx="8229600" cy="5973763"/>
              </a:xfrm>
              <a:blipFill rotWithShape="1">
                <a:blip r:embed="rId3"/>
                <a:stretch>
                  <a:fillRect l="-963" t="-8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34089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28600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3200" b="1" dirty="0" smtClean="0">
                <a:solidFill>
                  <a:schemeClr val="accent1"/>
                </a:solidFill>
              </a:rPr>
              <a:t>Throughput Evaluation</a:t>
            </a:r>
            <a:endParaRPr lang="en-US" sz="3200" b="1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09600"/>
            <a:ext cx="8229600" cy="452596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How many distance computations per second?</a:t>
            </a:r>
          </a:p>
          <a:p>
            <a:r>
              <a:rPr lang="en-US" sz="2400" dirty="0" smtClean="0"/>
              <a:t>One-to-one access pattern</a:t>
            </a:r>
          </a:p>
          <a:p>
            <a:pPr lvl="1">
              <a:buFont typeface="Wingdings" pitchFamily="2" charset="2"/>
              <a:buChar char="§"/>
            </a:pPr>
            <a:r>
              <a:rPr lang="en-US" sz="2400" dirty="0" smtClean="0"/>
              <a:t>Integrated is far superior to Hybrid </a:t>
            </a:r>
          </a:p>
          <a:p>
            <a:r>
              <a:rPr lang="en-US" sz="2400" dirty="0" smtClean="0"/>
              <a:t>One-to-many access pattern</a:t>
            </a:r>
          </a:p>
          <a:p>
            <a:pPr lvl="1">
              <a:buFont typeface="Wingdings" pitchFamily="2" charset="2"/>
              <a:buChar char="§"/>
            </a:pPr>
            <a:r>
              <a:rPr lang="en-US" sz="2400" dirty="0" smtClean="0"/>
              <a:t>Hybrid (</a:t>
            </a:r>
            <a:r>
              <a:rPr lang="en-US" sz="2400" dirty="0" err="1" smtClean="0"/>
              <a:t>Dijkstra’s</a:t>
            </a:r>
            <a:r>
              <a:rPr lang="en-US" sz="2400" dirty="0" smtClean="0"/>
              <a:t> algorithm) amortizes the costs of scans from a single source to multiple destinations</a:t>
            </a:r>
          </a:p>
          <a:p>
            <a:pPr lvl="1">
              <a:buFont typeface="Wingdings" pitchFamily="2" charset="2"/>
              <a:buChar char="§"/>
            </a:pPr>
            <a:r>
              <a:rPr lang="en-US" sz="2400" dirty="0" smtClean="0"/>
              <a:t>Therefore, the Hybrid throughput for a distance matrix is much better than the one for random pairs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71308066"/>
                  </p:ext>
                </p:extLst>
              </p:nvPr>
            </p:nvGraphicFramePr>
            <p:xfrm>
              <a:off x="685800" y="4114800"/>
              <a:ext cx="8153400" cy="233755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362200"/>
                    <a:gridCol w="1676400"/>
                    <a:gridCol w="2057400"/>
                    <a:gridCol w="2057400"/>
                  </a:tblGrid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300" b="0" dirty="0" smtClean="0">
                              <a:solidFill>
                                <a:schemeClr val="tx1"/>
                              </a:solidFill>
                            </a:rPr>
                            <a:t>Query</a:t>
                          </a:r>
                          <a:endParaRPr lang="en-US" sz="23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116989" marR="116989" marT="58495" marB="58495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300" b="0" dirty="0" smtClean="0">
                              <a:solidFill>
                                <a:schemeClr val="tx1"/>
                              </a:solidFill>
                            </a:rPr>
                            <a:t>Metric</a:t>
                          </a:r>
                          <a:endParaRPr lang="en-US" sz="23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116989" marR="116989" marT="58495" marB="58495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300" b="0" dirty="0" smtClean="0">
                              <a:solidFill>
                                <a:schemeClr val="tx1"/>
                              </a:solidFill>
                            </a:rPr>
                            <a:t>Integrated</a:t>
                          </a:r>
                          <a:endParaRPr lang="en-US" sz="23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116989" marR="116989" marT="58495" marB="58495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300" b="0" dirty="0" smtClean="0">
                              <a:solidFill>
                                <a:schemeClr val="tx1"/>
                              </a:solidFill>
                            </a:rPr>
                            <a:t>Hybrid - 7</a:t>
                          </a:r>
                          <a:endParaRPr lang="en-US" sz="23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116989" marR="116989" marT="58495" marB="58495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0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sz="2300" b="0" dirty="0" smtClean="0"/>
                            <a:t>10K</a:t>
                          </a:r>
                          <a:r>
                            <a:rPr lang="en-US" sz="2300" b="0" baseline="0" dirty="0" smtClean="0"/>
                            <a:t> random pairs</a:t>
                          </a:r>
                          <a:endParaRPr lang="en-US" sz="2300" b="0" dirty="0"/>
                        </a:p>
                      </a:txBody>
                      <a:tcPr marL="116989" marR="116989" marT="58495" marB="5849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300" b="0" dirty="0" smtClean="0"/>
                            <a:t>Time</a:t>
                          </a:r>
                          <a:endParaRPr lang="en-US" sz="2300" b="0" dirty="0"/>
                        </a:p>
                      </a:txBody>
                      <a:tcPr marL="116989" marR="116989" marT="58495" marB="5849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300" b="0" dirty="0" smtClean="0"/>
                            <a:t>0.327 sec</a:t>
                          </a:r>
                          <a:endParaRPr lang="en-US" sz="2300" b="0" dirty="0"/>
                        </a:p>
                      </a:txBody>
                      <a:tcPr marL="116989" marR="116989" marT="58495" marB="5849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300" b="0" dirty="0" smtClean="0"/>
                            <a:t>2026 sec</a:t>
                          </a:r>
                          <a:endParaRPr lang="en-US" sz="2300" b="0" dirty="0"/>
                        </a:p>
                      </a:txBody>
                      <a:tcPr marL="116989" marR="116989" marT="58495" marB="5849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0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300" b="0" dirty="0" smtClean="0"/>
                            <a:t>Throughput</a:t>
                          </a:r>
                          <a:endParaRPr lang="en-US" sz="2300" b="0" dirty="0"/>
                        </a:p>
                      </a:txBody>
                      <a:tcPr marL="116989" marR="116989" marT="58495" marB="5849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300" b="1" dirty="0" smtClean="0">
                              <a:solidFill>
                                <a:schemeClr val="accent1"/>
                              </a:solidFill>
                            </a:rPr>
                            <a:t>30581 </a:t>
                          </a:r>
                          <a:r>
                            <a:rPr lang="en-US" sz="2300" b="1" dirty="0" err="1" smtClean="0">
                              <a:solidFill>
                                <a:schemeClr val="accent1"/>
                              </a:solidFill>
                            </a:rPr>
                            <a:t>dist</a:t>
                          </a:r>
                          <a:r>
                            <a:rPr lang="en-US" sz="2300" b="1" dirty="0" smtClean="0">
                              <a:solidFill>
                                <a:schemeClr val="accent1"/>
                              </a:solidFill>
                            </a:rPr>
                            <a:t>/sec</a:t>
                          </a:r>
                          <a:endParaRPr lang="en-US" sz="2300" b="1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marL="116989" marR="116989" marT="58495" marB="5849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300" b="1" dirty="0" smtClean="0">
                              <a:solidFill>
                                <a:schemeClr val="accent1"/>
                              </a:solidFill>
                            </a:rPr>
                            <a:t>4.9 </a:t>
                          </a:r>
                          <a:r>
                            <a:rPr lang="en-US" sz="2300" b="1" dirty="0" err="1" smtClean="0">
                              <a:solidFill>
                                <a:schemeClr val="accent1"/>
                              </a:solidFill>
                            </a:rPr>
                            <a:t>dist</a:t>
                          </a:r>
                          <a:r>
                            <a:rPr lang="en-US" sz="2300" b="1" dirty="0" smtClean="0">
                              <a:solidFill>
                                <a:schemeClr val="accent1"/>
                              </a:solidFill>
                            </a:rPr>
                            <a:t>/sec</a:t>
                          </a:r>
                          <a:endParaRPr lang="en-US" sz="2300" b="1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marL="116989" marR="116989" marT="58495" marB="5849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0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sz="2300" b="0" dirty="0" smtClean="0"/>
                            <a:t>Distance Matrix</a:t>
                          </a:r>
                        </a:p>
                        <a:p>
                          <a:pPr algn="ctr"/>
                          <a:r>
                            <a:rPr lang="en-US" sz="2300" b="0" dirty="0" smtClean="0"/>
                            <a:t>(5,964</a:t>
                          </a:r>
                          <a14:m>
                            <m:oMath xmlns:m="http://schemas.openxmlformats.org/officeDocument/2006/math">
                              <m:r>
                                <a:rPr lang="en-US" sz="2300" b="0" i="1" smtClean="0">
                                  <a:latin typeface="Cambria Math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sz="2300" b="0" dirty="0" smtClean="0"/>
                            <a:t>49,573)</a:t>
                          </a:r>
                          <a:endParaRPr lang="en-US" sz="2300" b="0" dirty="0"/>
                        </a:p>
                      </a:txBody>
                      <a:tcPr marL="116989" marR="116989" marT="58495" marB="5849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300" b="0" dirty="0" smtClean="0"/>
                            <a:t>Time</a:t>
                          </a:r>
                          <a:endParaRPr lang="en-US" sz="2300" b="0" dirty="0"/>
                        </a:p>
                      </a:txBody>
                      <a:tcPr marL="116989" marR="116989" marT="58495" marB="5849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300" b="0" dirty="0" smtClean="0"/>
                            <a:t>8853.9 sec</a:t>
                          </a:r>
                          <a:endParaRPr lang="en-US" sz="2300" b="0" dirty="0"/>
                        </a:p>
                      </a:txBody>
                      <a:tcPr marL="116989" marR="116989" marT="58495" marB="5849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300" b="0" dirty="0" smtClean="0"/>
                            <a:t>20139 sec</a:t>
                          </a:r>
                          <a:endParaRPr lang="en-US" sz="2300" b="0" dirty="0"/>
                        </a:p>
                      </a:txBody>
                      <a:tcPr marL="116989" marR="116989" marT="58495" marB="5849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0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300" b="0" dirty="0" smtClean="0"/>
                            <a:t>Throughput</a:t>
                          </a:r>
                          <a:endParaRPr lang="en-US" sz="2300" b="0" dirty="0"/>
                        </a:p>
                      </a:txBody>
                      <a:tcPr marL="116989" marR="116989" marT="58495" marB="5849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300" b="1" dirty="0" smtClean="0">
                              <a:solidFill>
                                <a:schemeClr val="accent1"/>
                              </a:solidFill>
                            </a:rPr>
                            <a:t>33392 </a:t>
                          </a:r>
                          <a:r>
                            <a:rPr lang="en-US" sz="2300" b="1" dirty="0" err="1" smtClean="0">
                              <a:solidFill>
                                <a:schemeClr val="accent1"/>
                              </a:solidFill>
                            </a:rPr>
                            <a:t>dist</a:t>
                          </a:r>
                          <a:r>
                            <a:rPr lang="en-US" sz="2300" b="1" dirty="0" smtClean="0">
                              <a:solidFill>
                                <a:schemeClr val="accent1"/>
                              </a:solidFill>
                            </a:rPr>
                            <a:t>/sec</a:t>
                          </a:r>
                          <a:endParaRPr lang="en-US" sz="2300" b="1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marL="116989" marR="116989" marT="58495" marB="5849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300" b="1" dirty="0" smtClean="0">
                              <a:solidFill>
                                <a:schemeClr val="accent1"/>
                              </a:solidFill>
                            </a:rPr>
                            <a:t>14680 </a:t>
                          </a:r>
                          <a:r>
                            <a:rPr lang="en-US" sz="2300" b="1" dirty="0" err="1" smtClean="0">
                              <a:solidFill>
                                <a:schemeClr val="accent1"/>
                              </a:solidFill>
                            </a:rPr>
                            <a:t>dist</a:t>
                          </a:r>
                          <a:r>
                            <a:rPr lang="en-US" sz="2300" b="1" dirty="0" smtClean="0">
                              <a:solidFill>
                                <a:schemeClr val="accent1"/>
                              </a:solidFill>
                            </a:rPr>
                            <a:t>/sec</a:t>
                          </a:r>
                          <a:endParaRPr lang="en-US" sz="2300" b="1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marL="116989" marR="116989" marT="58495" marB="5849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71308066"/>
                  </p:ext>
                </p:extLst>
              </p:nvPr>
            </p:nvGraphicFramePr>
            <p:xfrm>
              <a:off x="685800" y="4114800"/>
              <a:ext cx="8153400" cy="233755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362200"/>
                    <a:gridCol w="1676400"/>
                    <a:gridCol w="2057400"/>
                    <a:gridCol w="2057400"/>
                  </a:tblGrid>
                  <a:tr h="46751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300" b="0" dirty="0" smtClean="0">
                              <a:solidFill>
                                <a:schemeClr val="tx1"/>
                              </a:solidFill>
                            </a:rPr>
                            <a:t>Query</a:t>
                          </a:r>
                          <a:endParaRPr lang="en-US" sz="23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116989" marR="116989" marT="58495" marB="58495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300" b="0" dirty="0" smtClean="0">
                              <a:solidFill>
                                <a:schemeClr val="tx1"/>
                              </a:solidFill>
                            </a:rPr>
                            <a:t>Metric</a:t>
                          </a:r>
                          <a:endParaRPr lang="en-US" sz="23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116989" marR="116989" marT="58495" marB="58495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300" b="0" dirty="0" smtClean="0">
                              <a:solidFill>
                                <a:schemeClr val="tx1"/>
                              </a:solidFill>
                            </a:rPr>
                            <a:t>Integrated</a:t>
                          </a:r>
                          <a:endParaRPr lang="en-US" sz="23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116989" marR="116989" marT="58495" marB="58495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300" b="0" dirty="0" smtClean="0">
                              <a:solidFill>
                                <a:schemeClr val="tx1"/>
                              </a:solidFill>
                            </a:rPr>
                            <a:t>Hybrid - 7</a:t>
                          </a:r>
                          <a:endParaRPr lang="en-US" sz="23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116989" marR="116989" marT="58495" marB="58495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467510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sz="2300" b="0" dirty="0" smtClean="0"/>
                            <a:t>10K</a:t>
                          </a:r>
                          <a:r>
                            <a:rPr lang="en-US" sz="2300" b="0" baseline="0" dirty="0" smtClean="0"/>
                            <a:t> random pairs</a:t>
                          </a:r>
                          <a:endParaRPr lang="en-US" sz="2300" b="0" dirty="0"/>
                        </a:p>
                      </a:txBody>
                      <a:tcPr marL="116989" marR="116989" marT="58495" marB="5849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300" b="0" dirty="0" smtClean="0"/>
                            <a:t>Time</a:t>
                          </a:r>
                          <a:endParaRPr lang="en-US" sz="2300" b="0" dirty="0"/>
                        </a:p>
                      </a:txBody>
                      <a:tcPr marL="116989" marR="116989" marT="58495" marB="5849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300" b="0" dirty="0" smtClean="0"/>
                            <a:t>0.327 sec</a:t>
                          </a:r>
                          <a:endParaRPr lang="en-US" sz="2300" b="0" dirty="0"/>
                        </a:p>
                      </a:txBody>
                      <a:tcPr marL="116989" marR="116989" marT="58495" marB="5849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300" b="0" dirty="0" smtClean="0"/>
                            <a:t>2026 sec</a:t>
                          </a:r>
                          <a:endParaRPr lang="en-US" sz="2300" b="0" dirty="0"/>
                        </a:p>
                      </a:txBody>
                      <a:tcPr marL="116989" marR="116989" marT="58495" marB="5849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467510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300" b="0" dirty="0" smtClean="0"/>
                            <a:t>Throughput</a:t>
                          </a:r>
                          <a:endParaRPr lang="en-US" sz="2300" b="0" dirty="0"/>
                        </a:p>
                      </a:txBody>
                      <a:tcPr marL="116989" marR="116989" marT="58495" marB="5849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300" b="1" dirty="0" smtClean="0">
                              <a:solidFill>
                                <a:schemeClr val="accent1"/>
                              </a:solidFill>
                            </a:rPr>
                            <a:t>30581 </a:t>
                          </a:r>
                          <a:r>
                            <a:rPr lang="en-US" sz="2300" b="1" dirty="0" err="1" smtClean="0">
                              <a:solidFill>
                                <a:schemeClr val="accent1"/>
                              </a:solidFill>
                            </a:rPr>
                            <a:t>dist</a:t>
                          </a:r>
                          <a:r>
                            <a:rPr lang="en-US" sz="2300" b="1" dirty="0" smtClean="0">
                              <a:solidFill>
                                <a:schemeClr val="accent1"/>
                              </a:solidFill>
                            </a:rPr>
                            <a:t>/sec</a:t>
                          </a:r>
                          <a:endParaRPr lang="en-US" sz="2300" b="1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marL="116989" marR="116989" marT="58495" marB="5849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300" b="1" dirty="0" smtClean="0">
                              <a:solidFill>
                                <a:schemeClr val="accent1"/>
                              </a:solidFill>
                            </a:rPr>
                            <a:t>4.9 </a:t>
                          </a:r>
                          <a:r>
                            <a:rPr lang="en-US" sz="2300" b="1" dirty="0" err="1" smtClean="0">
                              <a:solidFill>
                                <a:schemeClr val="accent1"/>
                              </a:solidFill>
                            </a:rPr>
                            <a:t>dist</a:t>
                          </a:r>
                          <a:r>
                            <a:rPr lang="en-US" sz="2300" b="1" dirty="0" smtClean="0">
                              <a:solidFill>
                                <a:schemeClr val="accent1"/>
                              </a:solidFill>
                            </a:rPr>
                            <a:t>/sec</a:t>
                          </a:r>
                          <a:endParaRPr lang="en-US" sz="2300" b="1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marL="116989" marR="116989" marT="58495" marB="5849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467510"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16989" marR="116989" marT="58495" marB="5849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2"/>
                          <a:stretch>
                            <a:fillRect l="-258" t="-153595" r="-245478" b="-137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300" b="0" dirty="0" smtClean="0"/>
                            <a:t>Time</a:t>
                          </a:r>
                          <a:endParaRPr lang="en-US" sz="2300" b="0" dirty="0"/>
                        </a:p>
                      </a:txBody>
                      <a:tcPr marL="116989" marR="116989" marT="58495" marB="5849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300" b="0" dirty="0" smtClean="0"/>
                            <a:t>8853.9 sec</a:t>
                          </a:r>
                          <a:endParaRPr lang="en-US" sz="2300" b="0" dirty="0"/>
                        </a:p>
                      </a:txBody>
                      <a:tcPr marL="116989" marR="116989" marT="58495" marB="5849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300" b="0" dirty="0" smtClean="0"/>
                            <a:t>20139 sec</a:t>
                          </a:r>
                          <a:endParaRPr lang="en-US" sz="2300" b="0" dirty="0"/>
                        </a:p>
                      </a:txBody>
                      <a:tcPr marL="116989" marR="116989" marT="58495" marB="5849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467510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300" b="0" dirty="0" smtClean="0"/>
                            <a:t>Throughput</a:t>
                          </a:r>
                          <a:endParaRPr lang="en-US" sz="2300" b="0" dirty="0"/>
                        </a:p>
                      </a:txBody>
                      <a:tcPr marL="116989" marR="116989" marT="58495" marB="5849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300" b="1" dirty="0" smtClean="0">
                              <a:solidFill>
                                <a:schemeClr val="accent1"/>
                              </a:solidFill>
                            </a:rPr>
                            <a:t>33392 </a:t>
                          </a:r>
                          <a:r>
                            <a:rPr lang="en-US" sz="2300" b="1" dirty="0" err="1" smtClean="0">
                              <a:solidFill>
                                <a:schemeClr val="accent1"/>
                              </a:solidFill>
                            </a:rPr>
                            <a:t>dist</a:t>
                          </a:r>
                          <a:r>
                            <a:rPr lang="en-US" sz="2300" b="1" dirty="0" smtClean="0">
                              <a:solidFill>
                                <a:schemeClr val="accent1"/>
                              </a:solidFill>
                            </a:rPr>
                            <a:t>/sec</a:t>
                          </a:r>
                          <a:endParaRPr lang="en-US" sz="2300" b="1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marL="116989" marR="116989" marT="58495" marB="5849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300" b="1" dirty="0" smtClean="0">
                              <a:solidFill>
                                <a:schemeClr val="accent1"/>
                              </a:solidFill>
                            </a:rPr>
                            <a:t>14680 </a:t>
                          </a:r>
                          <a:r>
                            <a:rPr lang="en-US" sz="2300" b="1" dirty="0" err="1" smtClean="0">
                              <a:solidFill>
                                <a:schemeClr val="accent1"/>
                              </a:solidFill>
                            </a:rPr>
                            <a:t>dist</a:t>
                          </a:r>
                          <a:r>
                            <a:rPr lang="en-US" sz="2300" b="1" dirty="0" smtClean="0">
                              <a:solidFill>
                                <a:schemeClr val="accent1"/>
                              </a:solidFill>
                            </a:rPr>
                            <a:t>/sec</a:t>
                          </a:r>
                          <a:endParaRPr lang="en-US" sz="2300" b="1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marL="116989" marR="116989" marT="58495" marB="5849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601793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28600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3200" b="1" dirty="0" smtClean="0">
                <a:solidFill>
                  <a:schemeClr val="accent1"/>
                </a:solidFill>
              </a:rPr>
              <a:t>Evaluation of the Effect of Distance</a:t>
            </a:r>
            <a:endParaRPr lang="en-US" sz="3200" b="1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09600"/>
            <a:ext cx="8229600" cy="452596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Distance between points influences the time cost in the one-to-one access pattern</a:t>
            </a:r>
          </a:p>
          <a:p>
            <a:pPr lvl="1">
              <a:buFont typeface="Wingdings" pitchFamily="2" charset="2"/>
              <a:buChar char="§"/>
            </a:pPr>
            <a:r>
              <a:rPr lang="en-US" sz="2400" dirty="0" smtClean="0"/>
              <a:t>Execution time increases with distance between points for most scan-based methods (Hybrid)</a:t>
            </a:r>
          </a:p>
          <a:p>
            <a:pPr lvl="1">
              <a:buFont typeface="Wingdings" pitchFamily="2" charset="2"/>
              <a:buChar char="§"/>
            </a:pPr>
            <a:r>
              <a:rPr lang="en-US" sz="2400" dirty="0" smtClean="0"/>
              <a:t>Execution time is not related to distance for most lookup-based methods (Integrated)</a:t>
            </a:r>
          </a:p>
          <a:p>
            <a:pPr lvl="1"/>
            <a:endParaRPr lang="en-US" sz="2400" dirty="0"/>
          </a:p>
          <a:p>
            <a:pPr lvl="1"/>
            <a:endParaRPr lang="en-US" sz="2400" dirty="0" smtClean="0"/>
          </a:p>
          <a:p>
            <a:pPr marL="457200" lvl="1" indent="0">
              <a:buNone/>
            </a:pPr>
            <a:r>
              <a:rPr lang="en-US" sz="2400" dirty="0" smtClean="0"/>
              <a:t>  </a:t>
            </a:r>
          </a:p>
          <a:p>
            <a:pPr marL="457200" lvl="1" indent="0">
              <a:buNone/>
            </a:pPr>
            <a:r>
              <a:rPr lang="en-US" sz="2400" dirty="0"/>
              <a:t>	</a:t>
            </a:r>
          </a:p>
          <a:p>
            <a:pPr lvl="1"/>
            <a:endParaRPr lang="en-US" sz="2400" dirty="0" smtClean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838200" y="4052278"/>
            <a:ext cx="3429000" cy="120032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 smtClean="0"/>
              <a:t>The endpoints of each segment are near to each other</a:t>
            </a:r>
            <a:endParaRPr lang="en-US" sz="2400" b="1" i="1" dirty="0">
              <a:latin typeface="Helvetica"/>
              <a:cs typeface="Helvetic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81000" y="3571634"/>
            <a:ext cx="4648200" cy="46166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lvl="1"/>
            <a:r>
              <a:rPr lang="en-US" sz="2400" dirty="0" smtClean="0"/>
              <a:t>Travel distance </a:t>
            </a:r>
            <a:r>
              <a:rPr lang="en-US" sz="2400" dirty="0"/>
              <a:t>of each taxi</a:t>
            </a:r>
            <a:endParaRPr lang="en-US" sz="2000" b="1" i="1" dirty="0">
              <a:latin typeface="Helvetica"/>
              <a:cs typeface="Helvetica"/>
            </a:endParaRPr>
          </a:p>
        </p:txBody>
      </p:sp>
      <p:pic>
        <p:nvPicPr>
          <p:cNvPr id="1029" name="Picture 5" descr="C:\Users\pengshangfu\Desktop\Research\sigspatial2015\seg_tim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4122" y="3043536"/>
            <a:ext cx="4783678" cy="3344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377372" y="5475107"/>
            <a:ext cx="4648200" cy="46166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lvl="1"/>
            <a:r>
              <a:rPr lang="en-US" sz="2400" dirty="0" smtClean="0"/>
              <a:t>See </a:t>
            </a:r>
            <a:r>
              <a:rPr lang="en-US" sz="2400" i="1" dirty="0" smtClean="0"/>
              <a:t>http</a:t>
            </a:r>
            <a:r>
              <a:rPr lang="en-US" sz="2400" i="1" dirty="0"/>
              <a:t>://roadsindb.com/</a:t>
            </a:r>
            <a:endParaRPr lang="en-US" sz="2000" b="1" i="1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983867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28600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3200" b="1" dirty="0" smtClean="0">
                <a:solidFill>
                  <a:schemeClr val="accent1"/>
                </a:solidFill>
              </a:rPr>
              <a:t>Evaluation of the Effect of Density</a:t>
            </a:r>
            <a:endParaRPr lang="en-US" sz="3200" b="1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09600"/>
            <a:ext cx="8534400" cy="556260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Density influences time cost in the one-to-many </a:t>
            </a:r>
            <a:r>
              <a:rPr lang="en-US" sz="2400" dirty="0"/>
              <a:t>access </a:t>
            </a:r>
            <a:r>
              <a:rPr lang="en-US" sz="2400" dirty="0" smtClean="0"/>
              <a:t>pattern</a:t>
            </a:r>
          </a:p>
          <a:p>
            <a:pPr lvl="1">
              <a:buFont typeface="Wingdings" pitchFamily="2" charset="2"/>
              <a:buChar char="§"/>
            </a:pPr>
            <a:r>
              <a:rPr lang="en-US" sz="2400" dirty="0"/>
              <a:t>R</a:t>
            </a:r>
            <a:r>
              <a:rPr lang="en-US" sz="2400" dirty="0" smtClean="0"/>
              <a:t>atio </a:t>
            </a:r>
            <a:r>
              <a:rPr lang="en-US" sz="2400" dirty="0"/>
              <a:t>of </a:t>
            </a:r>
            <a:r>
              <a:rPr lang="en-US" sz="2400" dirty="0" smtClean="0"/>
              <a:t>number </a:t>
            </a:r>
            <a:r>
              <a:rPr lang="en-US" sz="2400" dirty="0"/>
              <a:t>of destinations </a:t>
            </a:r>
            <a:r>
              <a:rPr lang="en-US" sz="2400" dirty="0" smtClean="0"/>
              <a:t>to number </a:t>
            </a:r>
            <a:r>
              <a:rPr lang="en-US" sz="2400" dirty="0"/>
              <a:t>of </a:t>
            </a:r>
            <a:r>
              <a:rPr lang="en-US" sz="2400" dirty="0" smtClean="0"/>
              <a:t>vertices of the road </a:t>
            </a:r>
            <a:r>
              <a:rPr lang="en-US" sz="2400" dirty="0"/>
              <a:t>network </a:t>
            </a:r>
            <a:r>
              <a:rPr lang="en-US" sz="2400" dirty="0" smtClean="0"/>
              <a:t>visited for a given region</a:t>
            </a:r>
          </a:p>
          <a:p>
            <a:pPr lvl="1">
              <a:buFont typeface="Wingdings" pitchFamily="2" charset="2"/>
              <a:buChar char="§"/>
            </a:pPr>
            <a:r>
              <a:rPr lang="en-US" sz="2400" dirty="0" smtClean="0"/>
              <a:t>Time </a:t>
            </a:r>
            <a:r>
              <a:rPr lang="en-US" sz="2400" dirty="0"/>
              <a:t>cost </a:t>
            </a:r>
            <a:r>
              <a:rPr lang="en-US" sz="2400" dirty="0" smtClean="0"/>
              <a:t>increases with density in the algorithms that are good for one-to-one (Integrated)</a:t>
            </a:r>
          </a:p>
          <a:p>
            <a:pPr lvl="1">
              <a:buFont typeface="Wingdings" pitchFamily="2" charset="2"/>
              <a:buChar char="§"/>
            </a:pPr>
            <a:r>
              <a:rPr lang="en-US" sz="2400" dirty="0" smtClean="0"/>
              <a:t>Time </a:t>
            </a:r>
            <a:r>
              <a:rPr lang="en-US" sz="2400" dirty="0"/>
              <a:t>cost is </a:t>
            </a:r>
            <a:r>
              <a:rPr lang="en-US" sz="2400" dirty="0" smtClean="0"/>
              <a:t>not related to density in the algorithms that are good for one-to-many (Hybrid)</a:t>
            </a:r>
            <a:endParaRPr lang="en-US" sz="2400" dirty="0"/>
          </a:p>
          <a:p>
            <a:pPr lvl="1">
              <a:buFont typeface="Wingdings" pitchFamily="2" charset="2"/>
              <a:buChar char="§"/>
            </a:pPr>
            <a:endParaRPr lang="en-US" sz="2400" dirty="0"/>
          </a:p>
        </p:txBody>
      </p:sp>
      <p:pic>
        <p:nvPicPr>
          <p:cNvPr id="2050" name="Picture 2" descr="C:\Users\pengshangfu\Desktop\Research\sigspatial2015\density_tim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3764760"/>
            <a:ext cx="3763382" cy="2636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pengshangfu\Desktop\Research\sigspatial2015\density_time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3749243"/>
            <a:ext cx="3782169" cy="2651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066800" y="3500735"/>
            <a:ext cx="4114800" cy="46166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 smtClean="0"/>
              <a:t>Region Query: fix search space</a:t>
            </a:r>
            <a:endParaRPr lang="en-US" sz="2400" dirty="0">
              <a:latin typeface="Helvetica"/>
              <a:cs typeface="Helvetic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867400" y="3500735"/>
            <a:ext cx="2895600" cy="46166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 smtClean="0"/>
              <a:t>KNN Query: fix K</a:t>
            </a:r>
            <a:endParaRPr lang="en-US" sz="2400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898908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28600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3200" b="1" dirty="0" smtClean="0">
                <a:solidFill>
                  <a:schemeClr val="accent1"/>
                </a:solidFill>
              </a:rPr>
              <a:t>Outline</a:t>
            </a:r>
            <a:endParaRPr lang="en-US" sz="3200" b="1" dirty="0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579437"/>
                <a:ext cx="8229600" cy="5973763"/>
              </a:xfrm>
            </p:spPr>
            <p:txBody>
              <a:bodyPr>
                <a:noAutofit/>
              </a:bodyPr>
              <a:lstStyle/>
              <a:p>
                <a:r>
                  <a:rPr lang="en-US" sz="2400" dirty="0"/>
                  <a:t>Background &amp; Motivation</a:t>
                </a:r>
              </a:p>
              <a:p>
                <a:pPr lvl="1">
                  <a:buFont typeface="Wingdings" pitchFamily="2" charset="2"/>
                  <a:buChar char="§"/>
                </a:pPr>
                <a:r>
                  <a:rPr lang="en-US" sz="2400" dirty="0"/>
                  <a:t>Spatial analytical queries</a:t>
                </a:r>
              </a:p>
              <a:p>
                <a:pPr lvl="1">
                  <a:buFont typeface="Wingdings" pitchFamily="2" charset="2"/>
                  <a:buChar char="§"/>
                </a:pPr>
                <a:r>
                  <a:rPr lang="en-US" sz="2400" dirty="0" smtClean="0"/>
                  <a:t>Access patterns &amp; existing </a:t>
                </a:r>
                <a:r>
                  <a:rPr lang="en-US" sz="2400" dirty="0"/>
                  <a:t>methods</a:t>
                </a:r>
              </a:p>
              <a:p>
                <a:r>
                  <a:rPr lang="en-US" sz="2400" dirty="0" smtClean="0"/>
                  <a:t>Two architectures</a:t>
                </a:r>
              </a:p>
              <a:p>
                <a:pPr lvl="1">
                  <a:buFont typeface="Wingdings" pitchFamily="2" charset="2"/>
                  <a:buChar char="§"/>
                </a:pPr>
                <a:r>
                  <a:rPr lang="en-US" sz="2400" dirty="0" smtClean="0"/>
                  <a:t>Hybrid architecture </a:t>
                </a:r>
              </a:p>
              <a:p>
                <a:pPr lvl="1">
                  <a:buFont typeface="Wingdings" pitchFamily="2" charset="2"/>
                  <a:buChar char="§"/>
                </a:pPr>
                <a:r>
                  <a:rPr lang="en-US" sz="2400" dirty="0" smtClean="0"/>
                  <a:t>Integrated architecture (inside a database)</a:t>
                </a:r>
              </a:p>
              <a:p>
                <a:pPr lvl="2">
                  <a:buFont typeface="Wingdings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𝜖</m:t>
                    </m:r>
                  </m:oMath>
                </a14:m>
                <a:r>
                  <a:rPr lang="en-US" dirty="0"/>
                  <a:t>-distance oracle</a:t>
                </a:r>
              </a:p>
              <a:p>
                <a:pPr lvl="2">
                  <a:buFont typeface="Wingdings" pitchFamily="2" charset="2"/>
                  <a:buChar char="§"/>
                </a:pPr>
                <a:r>
                  <a:rPr lang="en-US" dirty="0" smtClean="0"/>
                  <a:t>SQL examples</a:t>
                </a:r>
              </a:p>
              <a:p>
                <a:r>
                  <a:rPr lang="en-US" sz="2400" dirty="0" smtClean="0"/>
                  <a:t>Evaluation</a:t>
                </a:r>
              </a:p>
              <a:p>
                <a:pPr lvl="1">
                  <a:buFont typeface="Wingdings" pitchFamily="2" charset="2"/>
                  <a:buChar char="§"/>
                </a:pPr>
                <a:r>
                  <a:rPr lang="en-US" sz="2400" dirty="0"/>
                  <a:t>Throughput</a:t>
                </a:r>
              </a:p>
              <a:p>
                <a:pPr lvl="1">
                  <a:buFont typeface="Wingdings" pitchFamily="2" charset="2"/>
                  <a:buChar char="§"/>
                </a:pPr>
                <a:r>
                  <a:rPr lang="en-US" sz="2400" dirty="0"/>
                  <a:t>Region query, KNN query and Density</a:t>
                </a:r>
              </a:p>
              <a:p>
                <a:r>
                  <a:rPr lang="en-US" sz="2400" b="1" dirty="0" smtClean="0">
                    <a:solidFill>
                      <a:schemeClr val="accent1"/>
                    </a:solidFill>
                  </a:rPr>
                  <a:t>Conclusions</a:t>
                </a:r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579437"/>
                <a:ext cx="8229600" cy="5973763"/>
              </a:xfrm>
              <a:blipFill rotWithShape="1">
                <a:blip r:embed="rId3"/>
                <a:stretch>
                  <a:fillRect l="-963" t="-8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24869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28600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3200" dirty="0" smtClean="0">
                <a:solidFill>
                  <a:schemeClr val="accent1"/>
                </a:solidFill>
              </a:rPr>
              <a:t>Conclusions</a:t>
            </a:r>
            <a:endParaRPr lang="en-US" sz="3200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09600"/>
            <a:ext cx="8686800" cy="601980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One-to-One:</a:t>
            </a:r>
          </a:p>
          <a:p>
            <a:pPr lvl="1">
              <a:buFont typeface="Wingdings" pitchFamily="2" charset="2"/>
              <a:buChar char="§"/>
            </a:pPr>
            <a:r>
              <a:rPr lang="en-US" sz="2400" dirty="0" smtClean="0"/>
              <a:t>Integrated is much better than Hybrid in time and throughput</a:t>
            </a:r>
          </a:p>
          <a:p>
            <a:r>
              <a:rPr lang="en-US" sz="2400" dirty="0" smtClean="0"/>
              <a:t>One-to-Many</a:t>
            </a:r>
          </a:p>
          <a:p>
            <a:pPr lvl="1">
              <a:buFont typeface="Wingdings" pitchFamily="2" charset="2"/>
              <a:buChar char="§"/>
            </a:pPr>
            <a:r>
              <a:rPr lang="en-US" sz="2400" dirty="0" smtClean="0"/>
              <a:t>Depends on the density of targets</a:t>
            </a:r>
          </a:p>
          <a:p>
            <a:pPr lvl="1">
              <a:buFont typeface="Wingdings" pitchFamily="2" charset="2"/>
              <a:buChar char="§"/>
            </a:pPr>
            <a:r>
              <a:rPr lang="en-US" sz="2400" dirty="0" smtClean="0"/>
              <a:t>Integrated is faster than Hybrid in most real applications</a:t>
            </a:r>
          </a:p>
          <a:p>
            <a:r>
              <a:rPr lang="en-US" sz="2400" dirty="0" smtClean="0"/>
              <a:t>Ease of use</a:t>
            </a:r>
            <a:endParaRPr lang="en-US" sz="2400" dirty="0"/>
          </a:p>
          <a:p>
            <a:pPr lvl="1">
              <a:buFont typeface="Wingdings" pitchFamily="2" charset="2"/>
              <a:buChar char="§"/>
            </a:pPr>
            <a:r>
              <a:rPr lang="en-US" sz="2400" dirty="0" smtClean="0"/>
              <a:t>Integrated is much better than Hybrid</a:t>
            </a:r>
          </a:p>
          <a:p>
            <a:endParaRPr lang="en-US" sz="2400" dirty="0"/>
          </a:p>
          <a:p>
            <a:r>
              <a:rPr lang="en-US" sz="2400" dirty="0" smtClean="0"/>
              <a:t>Future work</a:t>
            </a:r>
          </a:p>
          <a:p>
            <a:pPr lvl="1">
              <a:buFont typeface="Wingdings" pitchFamily="2" charset="2"/>
              <a:buChar char="§"/>
            </a:pPr>
            <a:r>
              <a:rPr lang="en-US" sz="2400" dirty="0" smtClean="0"/>
              <a:t>Embed it into a distributed memory system, e.g., Spark</a:t>
            </a:r>
          </a:p>
          <a:p>
            <a:pPr lvl="1">
              <a:buFont typeface="Wingdings" pitchFamily="2" charset="2"/>
              <a:buChar char="§"/>
            </a:pPr>
            <a:r>
              <a:rPr lang="en-US" sz="2400" dirty="0" smtClean="0"/>
              <a:t>Aware of traffic changes for different periods of time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931442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 descr="http://fbforbusinessmarketing.com/wp-content/uploads/2011/04/question-mark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593" y="-76200"/>
            <a:ext cx="9174707" cy="7428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286000" y="2209800"/>
            <a:ext cx="3048000" cy="646331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3600" b="1" i="1" dirty="0" smtClean="0">
                <a:solidFill>
                  <a:schemeClr val="accent1"/>
                </a:solidFill>
                <a:latin typeface="Helvetica"/>
                <a:cs typeface="Helvetica"/>
              </a:rPr>
              <a:t>Thanks</a:t>
            </a:r>
            <a:endParaRPr lang="en-US" sz="3600" b="1" i="1" dirty="0">
              <a:solidFill>
                <a:schemeClr val="accent1"/>
              </a:solidFill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425401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28600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3200" b="1" dirty="0" smtClean="0">
                <a:solidFill>
                  <a:schemeClr val="accent1"/>
                </a:solidFill>
              </a:rPr>
              <a:t>Motivation</a:t>
            </a:r>
            <a:endParaRPr lang="en-US" sz="3200" b="1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09600"/>
            <a:ext cx="8458200" cy="5562600"/>
          </a:xfrm>
        </p:spPr>
        <p:txBody>
          <a:bodyPr>
            <a:normAutofit/>
          </a:bodyPr>
          <a:lstStyle/>
          <a:p>
            <a:pPr marL="342900" lvl="2" indent="-342900"/>
            <a:r>
              <a:rPr lang="en-US" dirty="0" smtClean="0"/>
              <a:t>Throughput</a:t>
            </a:r>
          </a:p>
          <a:p>
            <a:pPr marL="800100" lvl="3" indent="-342900">
              <a:buFont typeface="Wingdings" pitchFamily="2" charset="2"/>
              <a:buChar char="§"/>
            </a:pPr>
            <a:r>
              <a:rPr lang="en-US" sz="2400" dirty="0" smtClean="0"/>
              <a:t>How many distance computations per second</a:t>
            </a:r>
          </a:p>
          <a:p>
            <a:pPr marL="342900" lvl="2" indent="-342900"/>
            <a:r>
              <a:rPr lang="en-US" dirty="0" smtClean="0"/>
              <a:t>Existing </a:t>
            </a:r>
            <a:r>
              <a:rPr lang="en-US" dirty="0"/>
              <a:t>Solutions</a:t>
            </a:r>
          </a:p>
          <a:p>
            <a:pPr marL="800100" lvl="3" indent="-342900">
              <a:buFont typeface="Wingdings" pitchFamily="2" charset="2"/>
              <a:buChar char="§"/>
            </a:pPr>
            <a:r>
              <a:rPr lang="en-US" sz="2400" dirty="0" smtClean="0"/>
              <a:t>Focus on decreasing the latency time</a:t>
            </a:r>
          </a:p>
          <a:p>
            <a:pPr marL="800100" lvl="3" indent="-342900">
              <a:buFont typeface="Wingdings" pitchFamily="2" charset="2"/>
              <a:buChar char="§"/>
            </a:pPr>
            <a:r>
              <a:rPr lang="en-US" sz="2400" dirty="0" smtClean="0"/>
              <a:t>Google </a:t>
            </a:r>
            <a:r>
              <a:rPr lang="en-US" sz="2400" dirty="0"/>
              <a:t>Distance </a:t>
            </a:r>
            <a:r>
              <a:rPr lang="en-US" sz="2400" dirty="0" smtClean="0"/>
              <a:t>Matrix</a:t>
            </a:r>
          </a:p>
          <a:p>
            <a:pPr marL="1257300" lvl="4" indent="-342900"/>
            <a:r>
              <a:rPr lang="en-US" sz="2400" dirty="0" smtClean="0"/>
              <a:t>Limit non-paying </a:t>
            </a:r>
            <a:r>
              <a:rPr lang="en-US" sz="2400" dirty="0"/>
              <a:t>users to submit 100 shortest </a:t>
            </a:r>
            <a:r>
              <a:rPr lang="en-US" sz="2400" dirty="0" smtClean="0"/>
              <a:t>distances per query</a:t>
            </a:r>
          </a:p>
          <a:p>
            <a:pPr marL="1257300" lvl="4" indent="-342900"/>
            <a:r>
              <a:rPr lang="en-US" sz="2400" dirty="0" smtClean="0"/>
              <a:t>Limit paying customers to submit 625 shortest distances per query</a:t>
            </a:r>
            <a:endParaRPr lang="en-US" sz="2400" dirty="0"/>
          </a:p>
          <a:p>
            <a:pPr marL="800100" lvl="3" indent="-342900">
              <a:buFont typeface="Wingdings" pitchFamily="2" charset="2"/>
              <a:buChar char="§"/>
            </a:pPr>
            <a:r>
              <a:rPr lang="en-US" sz="2400" dirty="0"/>
              <a:t>ArcGIS Network Analyst extension in </a:t>
            </a:r>
            <a:r>
              <a:rPr lang="en-US" sz="2400" dirty="0" err="1"/>
              <a:t>Esri</a:t>
            </a:r>
            <a:endParaRPr lang="en-US" sz="2400" dirty="0"/>
          </a:p>
          <a:p>
            <a:pPr marL="1257300" lvl="4" indent="-342900"/>
            <a:r>
              <a:rPr lang="en-US" sz="2400" dirty="0" smtClean="0"/>
              <a:t>Using </a:t>
            </a:r>
            <a:r>
              <a:rPr lang="en-US" sz="2400" dirty="0" err="1" smtClean="0"/>
              <a:t>Dijkstra’s</a:t>
            </a:r>
            <a:r>
              <a:rPr lang="en-US" sz="2400" dirty="0" smtClean="0"/>
              <a:t> algorithm</a:t>
            </a:r>
            <a:endParaRPr lang="en-US" dirty="0">
              <a:latin typeface="Cambria Math"/>
            </a:endParaRPr>
          </a:p>
          <a:p>
            <a:pPr marL="342900" lvl="2" indent="-342900"/>
            <a:r>
              <a:rPr lang="en-US" dirty="0" smtClean="0"/>
              <a:t>Require a high throughput solution!</a:t>
            </a:r>
          </a:p>
        </p:txBody>
      </p:sp>
    </p:spTree>
    <p:extLst>
      <p:ext uri="{BB962C8B-B14F-4D97-AF65-F5344CB8AC3E}">
        <p14:creationId xmlns:p14="http://schemas.microsoft.com/office/powerpoint/2010/main" val="3620815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457200" y="-228600"/>
                <a:ext cx="8229600" cy="1143000"/>
              </a:xfrm>
            </p:spPr>
            <p:txBody>
              <a:bodyPr>
                <a:norm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chemeClr val="accent1"/>
                        </a:solidFill>
                        <a:latin typeface="Cambria Math"/>
                      </a:rPr>
                      <m:t>𝝐</m:t>
                    </m:r>
                  </m:oMath>
                </a14:m>
                <a:r>
                  <a:rPr lang="en-US" sz="3200" b="1" dirty="0">
                    <a:solidFill>
                      <a:schemeClr val="accent1"/>
                    </a:solidFill>
                  </a:rPr>
                  <a:t>-Distance Oracle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457200" y="-228600"/>
                <a:ext cx="8229600" cy="1143000"/>
              </a:xfr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4452"/>
            <a:ext cx="8229600" cy="452596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Accessibility to jobs in the Bay Area</a:t>
            </a:r>
          </a:p>
          <a:p>
            <a:pPr lvl="1">
              <a:buFont typeface="Wingdings" pitchFamily="2" charset="2"/>
              <a:buChar char="§"/>
            </a:pPr>
            <a:r>
              <a:rPr lang="en-US" sz="2400" dirty="0" smtClean="0"/>
              <a:t>Jobs that are accessible within 10KM by car</a:t>
            </a:r>
            <a:endParaRPr lang="en-US" sz="2400" dirty="0"/>
          </a:p>
        </p:txBody>
      </p:sp>
      <p:pic>
        <p:nvPicPr>
          <p:cNvPr id="2052" name="Picture 4" descr="C:\Users\pengshangfu\Desktop\Research\sigspatial2015\legen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2133600"/>
            <a:ext cx="1313695" cy="388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pengshangfu\Desktop\Research\sigspatial2015\1_10km_do_work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882" y="2200672"/>
            <a:ext cx="3957120" cy="3819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Users\pengshangfu\Desktop\Research\sigspatial2015\1_10km_dijk_work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6733" y="2200672"/>
            <a:ext cx="3957267" cy="3819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267149" y="1768497"/>
                <a:ext cx="1864678" cy="40011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0" i="1" dirty="0" smtClean="0">
                        <a:latin typeface="Cambria Math"/>
                        <a:cs typeface="Helvetica"/>
                      </a:rPr>
                      <m:t>𝜖</m:t>
                    </m:r>
                  </m:oMath>
                </a14:m>
                <a:r>
                  <a:rPr lang="en-US" sz="2000" i="1" dirty="0" smtClean="0">
                    <a:latin typeface="Helvetica"/>
                    <a:cs typeface="Helvetica"/>
                  </a:rPr>
                  <a:t>-DO,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/>
                        <a:cs typeface="Helvetica"/>
                      </a:rPr>
                      <m:t>𝜖</m:t>
                    </m:r>
                    <m:r>
                      <a:rPr lang="en-US" sz="2000" b="0" i="1" dirty="0" smtClean="0">
                        <a:latin typeface="Cambria Math"/>
                        <a:cs typeface="Helvetica"/>
                      </a:rPr>
                      <m:t>=0.25</m:t>
                    </m:r>
                  </m:oMath>
                </a14:m>
                <a:endParaRPr lang="en-US" sz="2000" i="1" dirty="0">
                  <a:latin typeface="Helvetica"/>
                  <a:cs typeface="Helvetica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7149" y="1768497"/>
                <a:ext cx="1864678" cy="400110"/>
              </a:xfrm>
              <a:prstGeom prst="rect">
                <a:avLst/>
              </a:prstGeom>
              <a:blipFill rotWithShape="1">
                <a:blip r:embed="rId6"/>
                <a:stretch>
                  <a:fillRect t="-6061" b="-27273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/>
          <p:cNvSpPr txBox="1"/>
          <p:nvPr/>
        </p:nvSpPr>
        <p:spPr>
          <a:xfrm>
            <a:off x="6178420" y="1733490"/>
            <a:ext cx="2347309" cy="40011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000" i="1" dirty="0" err="1" smtClean="0">
                <a:latin typeface="Helvetica"/>
                <a:cs typeface="Helvetica"/>
              </a:rPr>
              <a:t>Dijkstra’s</a:t>
            </a:r>
            <a:r>
              <a:rPr lang="en-US" sz="2000" i="1" dirty="0" smtClean="0">
                <a:latin typeface="Helvetica"/>
                <a:cs typeface="Helvetica"/>
              </a:rPr>
              <a:t> algorithm</a:t>
            </a:r>
            <a:endParaRPr lang="en-US" sz="2000" i="1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286291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28600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3200" b="1" dirty="0" smtClean="0">
                <a:solidFill>
                  <a:schemeClr val="accent1"/>
                </a:solidFill>
              </a:rPr>
              <a:t>Motivation</a:t>
            </a:r>
            <a:endParaRPr lang="en-US" sz="3200" b="1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09560"/>
            <a:ext cx="9982200" cy="5562600"/>
          </a:xfrm>
        </p:spPr>
        <p:txBody>
          <a:bodyPr>
            <a:normAutofit/>
          </a:bodyPr>
          <a:lstStyle/>
          <a:p>
            <a:pPr marL="342900" lvl="2" indent="-342900"/>
            <a:r>
              <a:rPr lang="en-US" dirty="0" smtClean="0"/>
              <a:t>Applications: Logistics, Tour planning, Spatial business intelligence</a:t>
            </a:r>
          </a:p>
          <a:p>
            <a:pPr marL="342900" lvl="2" indent="-342900"/>
            <a:r>
              <a:rPr lang="en-US" dirty="0" smtClean="0"/>
              <a:t>Use cases from </a:t>
            </a:r>
            <a:r>
              <a:rPr lang="en-US" dirty="0" err="1" smtClean="0"/>
              <a:t>Esri</a:t>
            </a:r>
            <a:r>
              <a:rPr lang="en-US" dirty="0" smtClean="0"/>
              <a:t> web boards</a:t>
            </a:r>
          </a:p>
          <a:p>
            <a:pPr marL="342900" lvl="2" indent="-342900"/>
            <a:r>
              <a:rPr lang="en-US" dirty="0" smtClean="0"/>
              <a:t>Case 1. </a:t>
            </a:r>
          </a:p>
          <a:p>
            <a:pPr marL="342900" lvl="2" indent="-342900"/>
            <a:endParaRPr lang="en-US" dirty="0"/>
          </a:p>
          <a:p>
            <a:pPr marL="0" lvl="2" indent="0">
              <a:buNone/>
            </a:pPr>
            <a:endParaRPr lang="en-US" dirty="0" smtClean="0"/>
          </a:p>
          <a:p>
            <a:pPr marL="342900" lvl="2" indent="-342900"/>
            <a:r>
              <a:rPr lang="en-US" dirty="0" smtClean="0"/>
              <a:t>Case 2.</a:t>
            </a:r>
          </a:p>
          <a:p>
            <a:pPr marL="342900" lvl="2" indent="-342900"/>
            <a:endParaRPr lang="en-US" dirty="0"/>
          </a:p>
          <a:p>
            <a:pPr marL="342900" lvl="2" indent="-342900"/>
            <a:endParaRPr lang="en-US" dirty="0" smtClean="0"/>
          </a:p>
          <a:p>
            <a:pPr marL="342900" lvl="2" indent="-342900"/>
            <a:endParaRPr lang="en-US" dirty="0"/>
          </a:p>
          <a:p>
            <a:pPr marL="342900" lvl="2" indent="-342900"/>
            <a:r>
              <a:rPr lang="en-US" dirty="0" smtClean="0"/>
              <a:t>Case 3.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981200" y="1523960"/>
            <a:ext cx="7162800" cy="120032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n-US" dirty="0" smtClean="0"/>
              <a:t>I </a:t>
            </a:r>
            <a:r>
              <a:rPr lang="en-US" dirty="0"/>
              <a:t>am a taxi operator running a fleet of taxis. </a:t>
            </a:r>
            <a:r>
              <a:rPr lang="en-US" dirty="0" smtClean="0"/>
              <a:t>I have </a:t>
            </a:r>
            <a:r>
              <a:rPr lang="en-US" dirty="0"/>
              <a:t>a dataset of taxi trips </a:t>
            </a:r>
            <a:r>
              <a:rPr lang="en-US" dirty="0" smtClean="0"/>
              <a:t>such </a:t>
            </a:r>
            <a:r>
              <a:rPr lang="en-US" dirty="0"/>
              <a:t>that </a:t>
            </a:r>
            <a:r>
              <a:rPr lang="en-US" dirty="0" smtClean="0"/>
              <a:t>each trip </a:t>
            </a:r>
            <a:r>
              <a:rPr lang="en-US" dirty="0"/>
              <a:t>has a latitude and longitude values for both a pickup and </a:t>
            </a:r>
            <a:r>
              <a:rPr lang="en-US" dirty="0" smtClean="0"/>
              <a:t>a drop </a:t>
            </a:r>
            <a:r>
              <a:rPr lang="en-US" dirty="0"/>
              <a:t>off point, as well as for way points at irregular intervals. </a:t>
            </a:r>
            <a:r>
              <a:rPr lang="en-US" dirty="0" smtClean="0"/>
              <a:t>I want </a:t>
            </a:r>
            <a:r>
              <a:rPr lang="en-US" dirty="0"/>
              <a:t>to obtain the total number of miles travelled by each </a:t>
            </a:r>
            <a:r>
              <a:rPr lang="en-US" dirty="0" smtClean="0"/>
              <a:t>taxi this month</a:t>
            </a:r>
            <a:r>
              <a:rPr lang="en-US" dirty="0"/>
              <a:t>. </a:t>
            </a:r>
            <a:endParaRPr lang="en-US" i="1" dirty="0">
              <a:latin typeface="Helvetica"/>
              <a:cs typeface="Helvetic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981200" y="2831137"/>
            <a:ext cx="7162800" cy="1754326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n-US" dirty="0"/>
              <a:t>I am an operator of a large hospital and </a:t>
            </a:r>
            <a:r>
              <a:rPr lang="en-US" dirty="0" smtClean="0"/>
              <a:t>have the </a:t>
            </a:r>
            <a:r>
              <a:rPr lang="en-US" dirty="0"/>
              <a:t>geocoded address of my patients and the locations of my </a:t>
            </a:r>
            <a:r>
              <a:rPr lang="en-US" dirty="0" smtClean="0"/>
              <a:t>clinics. Our </a:t>
            </a:r>
            <a:r>
              <a:rPr lang="en-US" dirty="0"/>
              <a:t>hospital has more than 500 clinics across the country. </a:t>
            </a:r>
            <a:r>
              <a:rPr lang="en-US" dirty="0" smtClean="0"/>
              <a:t>I </a:t>
            </a:r>
            <a:r>
              <a:rPr lang="en-US" dirty="0"/>
              <a:t>want to get the </a:t>
            </a:r>
            <a:r>
              <a:rPr lang="en-US" dirty="0" smtClean="0"/>
              <a:t>average </a:t>
            </a:r>
            <a:r>
              <a:rPr lang="en-US" dirty="0"/>
              <a:t>drive time for patients per clinic. This is </a:t>
            </a:r>
            <a:r>
              <a:rPr lang="en-US" dirty="0" smtClean="0"/>
              <a:t>an important </a:t>
            </a:r>
            <a:r>
              <a:rPr lang="en-US" dirty="0"/>
              <a:t>metric </a:t>
            </a:r>
            <a:r>
              <a:rPr lang="en-US" dirty="0" smtClean="0"/>
              <a:t>in healthcare. </a:t>
            </a:r>
            <a:r>
              <a:rPr lang="en-US" dirty="0"/>
              <a:t>This distance also informs us of the need to </a:t>
            </a:r>
            <a:r>
              <a:rPr lang="en-US" dirty="0" smtClean="0"/>
              <a:t>open new </a:t>
            </a:r>
            <a:r>
              <a:rPr lang="en-US" dirty="0"/>
              <a:t>clinics or relocate existing ones to better serve our patients.</a:t>
            </a:r>
            <a:endParaRPr lang="en-US" i="1" dirty="0">
              <a:latin typeface="Helvetica"/>
              <a:cs typeface="Helvetic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981200" y="4598075"/>
            <a:ext cx="7162800" cy="203132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n-US" dirty="0"/>
              <a:t>I have a trucking company with 10 trucks </a:t>
            </a:r>
            <a:r>
              <a:rPr lang="en-US" dirty="0" smtClean="0"/>
              <a:t>that deliver </a:t>
            </a:r>
            <a:r>
              <a:rPr lang="en-US" dirty="0"/>
              <a:t>thousands of packages for a popular retailer. A </a:t>
            </a:r>
            <a:r>
              <a:rPr lang="en-US" dirty="0" smtClean="0"/>
              <a:t>common operation </a:t>
            </a:r>
            <a:r>
              <a:rPr lang="en-US" dirty="0"/>
              <a:t>that I run several times during each day is </a:t>
            </a:r>
            <a:r>
              <a:rPr lang="en-US" dirty="0" smtClean="0"/>
              <a:t>determining which </a:t>
            </a:r>
            <a:r>
              <a:rPr lang="en-US" dirty="0"/>
              <a:t>packages should be loaded on to which truck and the </a:t>
            </a:r>
            <a:r>
              <a:rPr lang="en-US" dirty="0" smtClean="0"/>
              <a:t>order in </a:t>
            </a:r>
            <a:r>
              <a:rPr lang="en-US" dirty="0"/>
              <a:t>which they should be delivered. </a:t>
            </a:r>
            <a:r>
              <a:rPr lang="en-US" dirty="0" smtClean="0"/>
              <a:t>For </a:t>
            </a:r>
            <a:r>
              <a:rPr lang="en-US" dirty="0"/>
              <a:t>this purpose, the </a:t>
            </a:r>
            <a:r>
              <a:rPr lang="en-US" dirty="0" smtClean="0"/>
              <a:t>input is </a:t>
            </a:r>
            <a:r>
              <a:rPr lang="en-US" dirty="0"/>
              <a:t>a network distance matrix between the delivery locations of </a:t>
            </a:r>
            <a:r>
              <a:rPr lang="en-US" dirty="0" smtClean="0"/>
              <a:t>all current </a:t>
            </a:r>
            <a:r>
              <a:rPr lang="en-US" dirty="0"/>
              <a:t>packages. An optimization program would decide how </a:t>
            </a:r>
            <a:r>
              <a:rPr lang="en-US" dirty="0" smtClean="0"/>
              <a:t>to assign </a:t>
            </a:r>
            <a:r>
              <a:rPr lang="en-US" dirty="0"/>
              <a:t>packages to trucks and the order in which to deliver </a:t>
            </a:r>
            <a:r>
              <a:rPr lang="en-US" dirty="0" smtClean="0"/>
              <a:t>them.</a:t>
            </a:r>
            <a:endParaRPr lang="en-US" i="1" dirty="0">
              <a:latin typeface="Helvetica"/>
              <a:cs typeface="Helvetic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019800" y="939185"/>
            <a:ext cx="2618024" cy="58477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3200" b="1" i="1" dirty="0" smtClean="0">
                <a:solidFill>
                  <a:schemeClr val="accent1"/>
                </a:solidFill>
                <a:latin typeface="Helvetica"/>
                <a:cs typeface="Helvetica"/>
              </a:rPr>
              <a:t>Throughput!</a:t>
            </a:r>
            <a:endParaRPr lang="en-US" sz="3200" b="1" i="1" dirty="0">
              <a:solidFill>
                <a:schemeClr val="accent1"/>
              </a:solidFill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218107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286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2"/>
                </a:solidFill>
                <a:latin typeface="Cambria Math"/>
              </a:rPr>
              <a:t>Access Patterns for Distance Queries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96962"/>
            <a:ext cx="8229600" cy="4525963"/>
          </a:xfrm>
        </p:spPr>
        <p:txBody>
          <a:bodyPr>
            <a:normAutofit/>
          </a:bodyPr>
          <a:lstStyle/>
          <a:p>
            <a:pPr marL="342900" lvl="2" indent="-342900"/>
            <a:r>
              <a:rPr lang="en-US" b="0" dirty="0" smtClean="0"/>
              <a:t>Access Patterns for shortest distances in such queries</a:t>
            </a:r>
          </a:p>
          <a:p>
            <a:pPr marL="800100" lvl="3" indent="-342900"/>
            <a:r>
              <a:rPr lang="en-US" dirty="0" smtClean="0"/>
              <a:t>One-to-One: a batch of source-target queries</a:t>
            </a:r>
          </a:p>
          <a:p>
            <a:pPr marL="800100" lvl="3" indent="-342900"/>
            <a:r>
              <a:rPr lang="en-US" b="0" dirty="0" smtClean="0"/>
              <a:t>One-to-Many: KNN</a:t>
            </a:r>
          </a:p>
          <a:p>
            <a:pPr marL="800100" lvl="3" indent="-342900"/>
            <a:r>
              <a:rPr lang="en-US" dirty="0" smtClean="0"/>
              <a:t>Many-to-Many: distance matrix </a:t>
            </a:r>
          </a:p>
          <a:p>
            <a:pPr marL="800100" lvl="3" indent="-342900"/>
            <a:r>
              <a:rPr lang="en-US" dirty="0" smtClean="0"/>
              <a:t>Speeding up specific spatial analytical queries (not general)</a:t>
            </a:r>
            <a:endParaRPr lang="en-US" b="0" dirty="0" smtClean="0"/>
          </a:p>
          <a:p>
            <a:pPr marL="342900" lvl="2" indent="-342900"/>
            <a:endParaRPr lang="en-US" b="0" dirty="0" smtClean="0"/>
          </a:p>
          <a:p>
            <a:pPr marL="342900" lvl="2" indent="-342900"/>
            <a:endParaRPr lang="en-US" b="0" dirty="0" smtClean="0">
              <a:latin typeface="Cambria Math"/>
            </a:endParaRPr>
          </a:p>
          <a:p>
            <a:pPr marL="0" lvl="2" indent="0">
              <a:buNone/>
            </a:pPr>
            <a:endParaRPr lang="en-US" dirty="0">
              <a:latin typeface="Cambria Math"/>
            </a:endParaRPr>
          </a:p>
          <a:p>
            <a:pPr marL="342900" lvl="2" indent="-342900"/>
            <a:endParaRPr lang="en-US" b="0" dirty="0" smtClean="0">
              <a:latin typeface="Cambria Math"/>
            </a:endParaRPr>
          </a:p>
          <a:p>
            <a:pPr marL="342900" lvl="2" indent="-342900"/>
            <a:endParaRPr lang="en-US" dirty="0">
              <a:latin typeface="Cambria Math"/>
            </a:endParaRPr>
          </a:p>
          <a:p>
            <a:pPr marL="800100" lvl="3" indent="-342900"/>
            <a:endParaRPr lang="en-US" b="0" dirty="0" smtClean="0">
              <a:latin typeface="Cambria Math"/>
            </a:endParaRPr>
          </a:p>
          <a:p>
            <a:pPr lvl="1"/>
            <a:endParaRPr lang="en-US" dirty="0"/>
          </a:p>
        </p:txBody>
      </p:sp>
      <p:sp>
        <p:nvSpPr>
          <p:cNvPr id="6" name="Curved Right Arrow 5"/>
          <p:cNvSpPr/>
          <p:nvPr/>
        </p:nvSpPr>
        <p:spPr>
          <a:xfrm rot="10800000">
            <a:off x="6282612" y="2011362"/>
            <a:ext cx="609600" cy="533400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Curved Right Arrow 6"/>
          <p:cNvSpPr/>
          <p:nvPr/>
        </p:nvSpPr>
        <p:spPr>
          <a:xfrm rot="10800000">
            <a:off x="6282612" y="1554162"/>
            <a:ext cx="609600" cy="533400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086600" y="1844085"/>
            <a:ext cx="1247457" cy="46166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400" i="1" dirty="0" smtClean="0">
                <a:latin typeface="Helvetica"/>
                <a:cs typeface="Helvetica"/>
              </a:rPr>
              <a:t>Reduce</a:t>
            </a:r>
            <a:endParaRPr lang="en-US" sz="2400" i="1" dirty="0">
              <a:latin typeface="Helvetica"/>
              <a:cs typeface="Helvetic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8" name="Table 1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96756212"/>
                  </p:ext>
                </p:extLst>
              </p:nvPr>
            </p:nvGraphicFramePr>
            <p:xfrm>
              <a:off x="609600" y="3306762"/>
              <a:ext cx="8077200" cy="261027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171700"/>
                    <a:gridCol w="3238500"/>
                    <a:gridCol w="2667000"/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/>
                            <a:t>Algorithm Type</a:t>
                          </a:r>
                          <a:endParaRPr lang="en-US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 smtClean="0"/>
                            <a:t>One-to-One</a:t>
                          </a:r>
                          <a:endParaRPr lang="en-US" sz="24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 smtClean="0"/>
                            <a:t>One-to-Many</a:t>
                          </a:r>
                          <a:endParaRPr lang="en-US" sz="2400" b="1" dirty="0"/>
                        </a:p>
                      </a:txBody>
                      <a:tcPr anchor="ctr"/>
                    </a:tc>
                  </a:tr>
                  <a:tr h="91439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 smtClean="0"/>
                            <a:t>Scan-based</a:t>
                          </a:r>
                          <a:endParaRPr lang="en-US" sz="2400" b="1" dirty="0"/>
                        </a:p>
                      </a:txBody>
                      <a:tcPr anchor="ctr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i="0" u="none" strike="noStrike" kern="1200" baseline="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Contraction Hierarchies</a:t>
                          </a:r>
                          <a:endParaRPr lang="en-US" sz="2400" dirty="0" smtClean="0"/>
                        </a:p>
                        <a:p>
                          <a:pPr algn="ctr"/>
                          <a:r>
                            <a:rPr lang="en-US" sz="2400" dirty="0" smtClean="0"/>
                            <a:t>TNR</a:t>
                          </a:r>
                        </a:p>
                        <a:p>
                          <a:pPr algn="ctr"/>
                          <a:r>
                            <a:rPr lang="en-US" sz="2400" dirty="0" err="1" smtClean="0"/>
                            <a:t>etc</a:t>
                          </a:r>
                          <a:endParaRPr lang="en-US" sz="2400" dirty="0" smtClean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err="1" smtClean="0"/>
                            <a:t>Dijkstra’s</a:t>
                          </a:r>
                          <a:r>
                            <a:rPr lang="en-US" sz="2400" dirty="0" smtClean="0"/>
                            <a:t> algorithm</a:t>
                          </a:r>
                        </a:p>
                        <a:p>
                          <a:pPr algn="ctr"/>
                          <a:r>
                            <a:rPr lang="en-US" sz="2400" dirty="0" err="1" smtClean="0"/>
                            <a:t>etc</a:t>
                          </a:r>
                          <a:endParaRPr lang="en-US" sz="2400" dirty="0" smtClean="0"/>
                        </a:p>
                      </a:txBody>
                      <a:tcPr anchor="ctr"/>
                    </a:tc>
                  </a:tr>
                  <a:tr h="96435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 smtClean="0"/>
                            <a:t>Lookup-</a:t>
                          </a:r>
                          <a:r>
                            <a:rPr lang="en-US" sz="2400" b="1" baseline="0" dirty="0" smtClean="0"/>
                            <a:t>based</a:t>
                          </a:r>
                          <a:endParaRPr lang="en-US" sz="2400" b="1" dirty="0"/>
                        </a:p>
                      </a:txBody>
                      <a:tcPr anchor="ctr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2400" b="0" i="1" smtClean="0">
                                  <a:latin typeface="Cambria Math"/>
                                </a:rPr>
                                <m:t>𝜖</m:t>
                              </m:r>
                            </m:oMath>
                          </a14:m>
                          <a:r>
                            <a:rPr lang="en-US" sz="2400" dirty="0" smtClean="0"/>
                            <a:t>-Distance Oracle</a:t>
                          </a:r>
                        </a:p>
                        <a:p>
                          <a:pPr algn="ctr"/>
                          <a:r>
                            <a:rPr lang="en-US" sz="2400" dirty="0" smtClean="0"/>
                            <a:t>Hub labeling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 smtClean="0"/>
                            <a:t>-</a:t>
                          </a:r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8" name="Table 1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96756212"/>
                  </p:ext>
                </p:extLst>
              </p:nvPr>
            </p:nvGraphicFramePr>
            <p:xfrm>
              <a:off x="609600" y="3306762"/>
              <a:ext cx="8077200" cy="261027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171700"/>
                    <a:gridCol w="3238500"/>
                    <a:gridCol w="2667000"/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/>
                            <a:t>Algorithm Type</a:t>
                          </a:r>
                          <a:endParaRPr lang="en-US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 smtClean="0"/>
                            <a:t>One-to-One</a:t>
                          </a:r>
                          <a:endParaRPr lang="en-US" sz="24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 smtClean="0"/>
                            <a:t>One-to-Many</a:t>
                          </a:r>
                          <a:endParaRPr lang="en-US" sz="2400" b="1" dirty="0"/>
                        </a:p>
                      </a:txBody>
                      <a:tcPr anchor="ctr"/>
                    </a:tc>
                  </a:tr>
                  <a:tr h="11887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 smtClean="0"/>
                            <a:t>Scan-based</a:t>
                          </a:r>
                          <a:endParaRPr lang="en-US" sz="2400" b="1" dirty="0"/>
                        </a:p>
                      </a:txBody>
                      <a:tcPr anchor="ctr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i="0" u="none" strike="noStrike" kern="1200" baseline="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Contraction Hierarchies</a:t>
                          </a:r>
                          <a:endParaRPr lang="en-US" sz="2400" dirty="0" smtClean="0"/>
                        </a:p>
                        <a:p>
                          <a:pPr algn="ctr"/>
                          <a:r>
                            <a:rPr lang="en-US" sz="2400" dirty="0" smtClean="0"/>
                            <a:t>TNR</a:t>
                          </a:r>
                        </a:p>
                        <a:p>
                          <a:pPr algn="ctr"/>
                          <a:r>
                            <a:rPr lang="en-US" sz="2400" dirty="0" err="1" smtClean="0"/>
                            <a:t>etc</a:t>
                          </a:r>
                          <a:endParaRPr lang="en-US" sz="2400" dirty="0" smtClean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err="1" smtClean="0"/>
                            <a:t>Dijkstra’s</a:t>
                          </a:r>
                          <a:r>
                            <a:rPr lang="en-US" sz="2400" dirty="0" smtClean="0"/>
                            <a:t> algorithm</a:t>
                          </a:r>
                        </a:p>
                        <a:p>
                          <a:pPr algn="ctr"/>
                          <a:r>
                            <a:rPr lang="en-US" sz="2400" dirty="0" err="1" smtClean="0"/>
                            <a:t>etc</a:t>
                          </a:r>
                          <a:endParaRPr lang="en-US" sz="2400" dirty="0" smtClean="0"/>
                        </a:p>
                      </a:txBody>
                      <a:tcPr anchor="ctr"/>
                    </a:tc>
                  </a:tr>
                  <a:tr h="96435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 smtClean="0"/>
                            <a:t>Lookup-</a:t>
                          </a:r>
                          <a:r>
                            <a:rPr lang="en-US" sz="2400" b="1" baseline="0" dirty="0" smtClean="0"/>
                            <a:t>based</a:t>
                          </a:r>
                          <a:endParaRPr lang="en-US" sz="2400" b="1" dirty="0"/>
                        </a:p>
                      </a:txBody>
                      <a:tcPr anchor="ctr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3"/>
                          <a:stretch>
                            <a:fillRect l="-66917" t="-176582" r="-82143" b="-69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 smtClean="0"/>
                            <a:t>-</a:t>
                          </a:r>
                          <a:endParaRPr lang="en-US" sz="2400" dirty="0" smtClean="0"/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562938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28600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3200" b="1" dirty="0" smtClean="0">
                <a:solidFill>
                  <a:schemeClr val="accent1"/>
                </a:solidFill>
              </a:rPr>
              <a:t>Motivation</a:t>
            </a:r>
            <a:endParaRPr lang="en-US" sz="3200" b="1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01918"/>
            <a:ext cx="8534400" cy="5562600"/>
          </a:xfrm>
        </p:spPr>
        <p:txBody>
          <a:bodyPr>
            <a:normAutofit/>
          </a:bodyPr>
          <a:lstStyle/>
          <a:p>
            <a:pPr marL="342900" lvl="2" indent="-342900"/>
            <a:r>
              <a:rPr lang="en-US" dirty="0"/>
              <a:t> Analytical queries on data embedded in a road </a:t>
            </a:r>
            <a:r>
              <a:rPr lang="en-US" dirty="0" smtClean="0"/>
              <a:t>network</a:t>
            </a:r>
          </a:p>
          <a:p>
            <a:pPr marL="800100" lvl="3" indent="-342900">
              <a:buFont typeface="Wingdings" pitchFamily="2" charset="2"/>
              <a:buChar char="§"/>
            </a:pPr>
            <a:r>
              <a:rPr lang="en-US" sz="2400" dirty="0" smtClean="0"/>
              <a:t>Requires </a:t>
            </a:r>
            <a:r>
              <a:rPr lang="en-US" sz="2400" dirty="0"/>
              <a:t>computing </a:t>
            </a:r>
            <a:r>
              <a:rPr lang="en-US" sz="2400" dirty="0" smtClean="0"/>
              <a:t>distances using along </a:t>
            </a:r>
            <a:r>
              <a:rPr lang="en-US" sz="2400" dirty="0"/>
              <a:t>the road </a:t>
            </a:r>
            <a:r>
              <a:rPr lang="en-US" sz="2400" dirty="0" smtClean="0"/>
              <a:t>network</a:t>
            </a:r>
          </a:p>
          <a:p>
            <a:pPr marL="800100" lvl="3" indent="-342900">
              <a:buFont typeface="Wingdings" pitchFamily="2" charset="2"/>
              <a:buChar char="§"/>
            </a:pPr>
            <a:r>
              <a:rPr lang="en-US" sz="2400" dirty="0" smtClean="0">
                <a:latin typeface="Cambria Math"/>
              </a:rPr>
              <a:t>Much more than simple routing queries </a:t>
            </a:r>
            <a:endParaRPr lang="en-US" sz="2400" dirty="0" smtClean="0"/>
          </a:p>
          <a:p>
            <a:pPr marL="342900" lvl="2" indent="-342900"/>
            <a:r>
              <a:rPr lang="en-US" dirty="0" smtClean="0"/>
              <a:t>Ex</a:t>
            </a:r>
            <a:r>
              <a:rPr lang="en-US" dirty="0"/>
              <a:t>: Answering queries such as finding all restaurants within a two </a:t>
            </a:r>
            <a:r>
              <a:rPr lang="en-US" dirty="0" smtClean="0"/>
              <a:t>mile biking </a:t>
            </a:r>
            <a:r>
              <a:rPr lang="en-US" dirty="0"/>
              <a:t>distance of River Road in Edgewater, NJ</a:t>
            </a:r>
            <a:endParaRPr lang="en-US" dirty="0" smtClean="0"/>
          </a:p>
          <a:p>
            <a:pPr marL="342900" lvl="2" indent="-342900">
              <a:buFont typeface="Wingdings" pitchFamily="2" charset="2"/>
              <a:buChar char="§"/>
            </a:pPr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611926" y="2743200"/>
            <a:ext cx="8303474" cy="40011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i="1" dirty="0"/>
              <a:t>Yelp results for the query: find the </a:t>
            </a:r>
            <a:r>
              <a:rPr lang="en-US" sz="2000" i="1" dirty="0" smtClean="0"/>
              <a:t>restaurants within </a:t>
            </a:r>
            <a:r>
              <a:rPr lang="en-US" sz="2000" i="1" dirty="0"/>
              <a:t>a 2 </a:t>
            </a:r>
            <a:r>
              <a:rPr lang="en-US" sz="2000" i="1" dirty="0" smtClean="0"/>
              <a:t>mile biking </a:t>
            </a:r>
            <a:r>
              <a:rPr lang="en-US" sz="2000" i="1" dirty="0"/>
              <a:t>distance.</a:t>
            </a:r>
            <a:endParaRPr lang="en-US" sz="2000" i="1" dirty="0">
              <a:latin typeface="Helvetica"/>
              <a:cs typeface="Helvetica"/>
            </a:endParaRPr>
          </a:p>
        </p:txBody>
      </p:sp>
      <p:pic>
        <p:nvPicPr>
          <p:cNvPr id="3074" name="Picture 2" descr="C:\Users\pengshangfu\Desktop\Research\sigspatial2015\distanceoracle\fancyquery_sigspatial2015\fig\yelp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3253548"/>
            <a:ext cx="5997629" cy="3452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6019800" y="5392271"/>
            <a:ext cx="457200" cy="32272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/>
          </a:p>
        </p:txBody>
      </p:sp>
      <p:sp>
        <p:nvSpPr>
          <p:cNvPr id="7" name="Oval 6"/>
          <p:cNvSpPr/>
          <p:nvPr/>
        </p:nvSpPr>
        <p:spPr>
          <a:xfrm>
            <a:off x="5410200" y="4654550"/>
            <a:ext cx="374650" cy="3746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715000" y="5925671"/>
            <a:ext cx="457200" cy="32272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/>
          </a:p>
        </p:txBody>
      </p:sp>
      <p:sp>
        <p:nvSpPr>
          <p:cNvPr id="11" name="Rectangle 10"/>
          <p:cNvSpPr/>
          <p:nvPr/>
        </p:nvSpPr>
        <p:spPr>
          <a:xfrm>
            <a:off x="1358202" y="3200400"/>
            <a:ext cx="2375598" cy="83820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191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" grpId="0" animBg="1"/>
      <p:bldP spid="7" grpId="0" animBg="1"/>
      <p:bldP spid="10" grpId="0" animBg="1"/>
      <p:bldP spid="11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2860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chemeClr val="accent2"/>
                </a:solidFill>
              </a:rPr>
              <a:t>Evaluation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96962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Throughput</a:t>
            </a:r>
          </a:p>
          <a:p>
            <a:pPr lvl="2"/>
            <a:r>
              <a:rPr lang="en-US" dirty="0" smtClean="0"/>
              <a:t>How many distance computations per second?</a:t>
            </a:r>
          </a:p>
          <a:p>
            <a:pPr lvl="2"/>
            <a:r>
              <a:rPr lang="en-US" dirty="0" smtClean="0"/>
              <a:t>Affected by access pattern, one-to-one or one-to-many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71154973"/>
                  </p:ext>
                </p:extLst>
              </p:nvPr>
            </p:nvGraphicFramePr>
            <p:xfrm>
              <a:off x="228600" y="2925762"/>
              <a:ext cx="8774196" cy="25146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438400"/>
                    <a:gridCol w="2057400"/>
                    <a:gridCol w="2209800"/>
                    <a:gridCol w="2068596"/>
                  </a:tblGrid>
                  <a:tr h="57911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300" dirty="0" smtClean="0"/>
                            <a:t>Query</a:t>
                          </a:r>
                          <a:endParaRPr lang="en-US" sz="2300" dirty="0"/>
                        </a:p>
                      </a:txBody>
                      <a:tcPr marL="116989" marR="116989" marT="58495" marB="58495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300" dirty="0" smtClean="0"/>
                            <a:t>Metric</a:t>
                          </a:r>
                          <a:endParaRPr lang="en-US" sz="2300" dirty="0"/>
                        </a:p>
                      </a:txBody>
                      <a:tcPr marL="116989" marR="116989" marT="58495" marB="58495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300" dirty="0" smtClean="0"/>
                            <a:t>Integrated</a:t>
                          </a:r>
                          <a:endParaRPr lang="en-US" sz="2300" dirty="0"/>
                        </a:p>
                      </a:txBody>
                      <a:tcPr marL="116989" marR="116989" marT="58495" marB="58495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300" dirty="0" smtClean="0"/>
                            <a:t>Hybrid - 7</a:t>
                          </a:r>
                          <a:endParaRPr lang="en-US" sz="2300" dirty="0"/>
                        </a:p>
                      </a:txBody>
                      <a:tcPr marL="116989" marR="116989" marT="58495" marB="58495"/>
                    </a:tc>
                  </a:tr>
                  <a:tr h="499785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sz="2300" b="1" dirty="0" smtClean="0"/>
                            <a:t>10K</a:t>
                          </a:r>
                          <a:r>
                            <a:rPr lang="en-US" sz="2300" b="1" baseline="0" dirty="0" smtClean="0"/>
                            <a:t> random pairs</a:t>
                          </a:r>
                          <a:endParaRPr lang="en-US" sz="2300" b="1" dirty="0"/>
                        </a:p>
                      </a:txBody>
                      <a:tcPr marL="116989" marR="116989" marT="58495" marB="58495" anchor="ctr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300" dirty="0" smtClean="0"/>
                            <a:t>Time</a:t>
                          </a:r>
                          <a:endParaRPr lang="en-US" sz="2300" dirty="0"/>
                        </a:p>
                      </a:txBody>
                      <a:tcPr marL="116989" marR="116989" marT="58495" marB="58495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300" dirty="0" smtClean="0"/>
                            <a:t>0.327 sec</a:t>
                          </a:r>
                          <a:endParaRPr lang="en-US" sz="2300" dirty="0"/>
                        </a:p>
                      </a:txBody>
                      <a:tcPr marL="116989" marR="116989" marT="58495" marB="58495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300" dirty="0" smtClean="0"/>
                            <a:t>2026 sec</a:t>
                          </a:r>
                          <a:endParaRPr lang="en-US" sz="2300" dirty="0"/>
                        </a:p>
                      </a:txBody>
                      <a:tcPr marL="116989" marR="116989" marT="58495" marB="58495" anchor="ctr"/>
                    </a:tc>
                  </a:tr>
                  <a:tr h="499785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300" dirty="0" smtClean="0"/>
                            <a:t>Throughput</a:t>
                          </a:r>
                          <a:endParaRPr lang="en-US" sz="2300" dirty="0"/>
                        </a:p>
                      </a:txBody>
                      <a:tcPr marL="116989" marR="116989" marT="58495" marB="58495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300" b="1" dirty="0" smtClean="0">
                              <a:solidFill>
                                <a:srgbClr val="FF0000"/>
                              </a:solidFill>
                            </a:rPr>
                            <a:t>30581 </a:t>
                          </a:r>
                          <a:r>
                            <a:rPr lang="en-US" sz="2300" b="1" dirty="0" err="1" smtClean="0">
                              <a:solidFill>
                                <a:srgbClr val="FF0000"/>
                              </a:solidFill>
                            </a:rPr>
                            <a:t>dist</a:t>
                          </a:r>
                          <a:r>
                            <a:rPr lang="en-US" sz="2300" b="1" dirty="0" smtClean="0">
                              <a:solidFill>
                                <a:srgbClr val="FF0000"/>
                              </a:solidFill>
                            </a:rPr>
                            <a:t>/sec</a:t>
                          </a:r>
                          <a:endParaRPr lang="en-US" sz="23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marL="116989" marR="116989" marT="58495" marB="58495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300" b="1" dirty="0" smtClean="0">
                              <a:solidFill>
                                <a:srgbClr val="FF0000"/>
                              </a:solidFill>
                            </a:rPr>
                            <a:t>4.9 </a:t>
                          </a:r>
                          <a:r>
                            <a:rPr lang="en-US" sz="2300" b="1" dirty="0" err="1" smtClean="0">
                              <a:solidFill>
                                <a:srgbClr val="FF0000"/>
                              </a:solidFill>
                            </a:rPr>
                            <a:t>dist</a:t>
                          </a:r>
                          <a:r>
                            <a:rPr lang="en-US" sz="2300" b="1" dirty="0" smtClean="0">
                              <a:solidFill>
                                <a:srgbClr val="FF0000"/>
                              </a:solidFill>
                            </a:rPr>
                            <a:t>/sec</a:t>
                          </a:r>
                          <a:endParaRPr lang="en-US" sz="23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marL="116989" marR="116989" marT="58495" marB="58495" anchor="ctr"/>
                    </a:tc>
                  </a:tr>
                  <a:tr h="467957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sz="2300" b="1" dirty="0" smtClean="0"/>
                            <a:t>Distance Matrix</a:t>
                          </a:r>
                        </a:p>
                        <a:p>
                          <a:pPr algn="ctr"/>
                          <a:r>
                            <a:rPr lang="en-US" sz="2300" b="1" dirty="0" smtClean="0"/>
                            <a:t>(5,964</a:t>
                          </a:r>
                          <a14:m>
                            <m:oMath xmlns:m="http://schemas.openxmlformats.org/officeDocument/2006/math">
                              <m:r>
                                <a:rPr lang="en-US" sz="2300" b="1" i="1" smtClean="0">
                                  <a:latin typeface="Cambria Math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sz="2300" b="1" dirty="0" smtClean="0"/>
                            <a:t>49,573)</a:t>
                          </a:r>
                          <a:endParaRPr lang="en-US" sz="2300" b="1" dirty="0"/>
                        </a:p>
                      </a:txBody>
                      <a:tcPr marL="116989" marR="116989" marT="58495" marB="58495" anchor="ctr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300" dirty="0" smtClean="0"/>
                            <a:t>Time</a:t>
                          </a:r>
                          <a:endParaRPr lang="en-US" sz="2300" dirty="0"/>
                        </a:p>
                      </a:txBody>
                      <a:tcPr marL="116989" marR="116989" marT="58495" marB="58495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300" dirty="0" smtClean="0"/>
                            <a:t>8853.9 sec</a:t>
                          </a:r>
                          <a:endParaRPr lang="en-US" sz="2300" dirty="0"/>
                        </a:p>
                      </a:txBody>
                      <a:tcPr marL="116989" marR="116989" marT="58495" marB="58495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300" dirty="0" smtClean="0"/>
                            <a:t>20139 sec</a:t>
                          </a:r>
                          <a:endParaRPr lang="en-US" sz="2300" dirty="0"/>
                        </a:p>
                      </a:txBody>
                      <a:tcPr marL="116989" marR="116989" marT="58495" marB="58495" anchor="ctr"/>
                    </a:tc>
                  </a:tr>
                  <a:tr h="467957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300" dirty="0" smtClean="0"/>
                            <a:t>Throughput</a:t>
                          </a:r>
                          <a:endParaRPr lang="en-US" sz="2300" dirty="0"/>
                        </a:p>
                      </a:txBody>
                      <a:tcPr marL="116989" marR="116989" marT="58495" marB="58495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300" b="1" dirty="0" smtClean="0">
                              <a:solidFill>
                                <a:srgbClr val="FF0000"/>
                              </a:solidFill>
                            </a:rPr>
                            <a:t>33392 </a:t>
                          </a:r>
                          <a:r>
                            <a:rPr lang="en-US" sz="2300" b="1" dirty="0" err="1" smtClean="0">
                              <a:solidFill>
                                <a:srgbClr val="FF0000"/>
                              </a:solidFill>
                            </a:rPr>
                            <a:t>dist</a:t>
                          </a:r>
                          <a:r>
                            <a:rPr lang="en-US" sz="2300" b="1" dirty="0" smtClean="0">
                              <a:solidFill>
                                <a:srgbClr val="FF0000"/>
                              </a:solidFill>
                            </a:rPr>
                            <a:t>/sec</a:t>
                          </a:r>
                          <a:endParaRPr lang="en-US" sz="23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marL="116989" marR="116989" marT="58495" marB="58495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300" b="1" dirty="0" smtClean="0">
                              <a:solidFill>
                                <a:srgbClr val="FF0000"/>
                              </a:solidFill>
                            </a:rPr>
                            <a:t>14680 </a:t>
                          </a:r>
                          <a:r>
                            <a:rPr lang="en-US" sz="2300" b="1" dirty="0" err="1" smtClean="0">
                              <a:solidFill>
                                <a:srgbClr val="FF0000"/>
                              </a:solidFill>
                            </a:rPr>
                            <a:t>dist</a:t>
                          </a:r>
                          <a:r>
                            <a:rPr lang="en-US" sz="2300" b="1" dirty="0" smtClean="0">
                              <a:solidFill>
                                <a:srgbClr val="FF0000"/>
                              </a:solidFill>
                            </a:rPr>
                            <a:t>/sec</a:t>
                          </a:r>
                          <a:endParaRPr lang="en-US" sz="23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marL="116989" marR="116989" marT="58495" marB="58495" anchor="ctr"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71154973"/>
                  </p:ext>
                </p:extLst>
              </p:nvPr>
            </p:nvGraphicFramePr>
            <p:xfrm>
              <a:off x="228600" y="2925762"/>
              <a:ext cx="8774196" cy="25146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438400"/>
                    <a:gridCol w="2057400"/>
                    <a:gridCol w="2209800"/>
                    <a:gridCol w="2068596"/>
                  </a:tblGrid>
                  <a:tr h="57911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300" dirty="0" smtClean="0"/>
                            <a:t>Query</a:t>
                          </a:r>
                          <a:endParaRPr lang="en-US" sz="2300" dirty="0"/>
                        </a:p>
                      </a:txBody>
                      <a:tcPr marL="116989" marR="116989" marT="58495" marB="58495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300" dirty="0" smtClean="0"/>
                            <a:t>Metric</a:t>
                          </a:r>
                          <a:endParaRPr lang="en-US" sz="2300" dirty="0"/>
                        </a:p>
                      </a:txBody>
                      <a:tcPr marL="116989" marR="116989" marT="58495" marB="58495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300" dirty="0" smtClean="0"/>
                            <a:t>Integrated</a:t>
                          </a:r>
                          <a:endParaRPr lang="en-US" sz="2300" dirty="0"/>
                        </a:p>
                      </a:txBody>
                      <a:tcPr marL="116989" marR="116989" marT="58495" marB="58495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300" dirty="0" smtClean="0"/>
                            <a:t>Hybrid - 7</a:t>
                          </a:r>
                          <a:endParaRPr lang="en-US" sz="2300" dirty="0"/>
                        </a:p>
                      </a:txBody>
                      <a:tcPr marL="116989" marR="116989" marT="58495" marB="58495"/>
                    </a:tc>
                  </a:tr>
                  <a:tr h="499785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sz="2300" b="1" dirty="0" smtClean="0"/>
                            <a:t>10K</a:t>
                          </a:r>
                          <a:r>
                            <a:rPr lang="en-US" sz="2300" b="1" baseline="0" dirty="0" smtClean="0"/>
                            <a:t> random pairs</a:t>
                          </a:r>
                          <a:endParaRPr lang="en-US" sz="2300" b="1" dirty="0"/>
                        </a:p>
                      </a:txBody>
                      <a:tcPr marL="116989" marR="116989" marT="58495" marB="58495" anchor="ctr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300" dirty="0" smtClean="0"/>
                            <a:t>Time</a:t>
                          </a:r>
                          <a:endParaRPr lang="en-US" sz="2300" dirty="0"/>
                        </a:p>
                      </a:txBody>
                      <a:tcPr marL="116989" marR="116989" marT="58495" marB="58495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300" dirty="0" smtClean="0"/>
                            <a:t>0.327 sec</a:t>
                          </a:r>
                          <a:endParaRPr lang="en-US" sz="2300" dirty="0"/>
                        </a:p>
                      </a:txBody>
                      <a:tcPr marL="116989" marR="116989" marT="58495" marB="58495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300" dirty="0" smtClean="0"/>
                            <a:t>2026 sec</a:t>
                          </a:r>
                          <a:endParaRPr lang="en-US" sz="2300" dirty="0"/>
                        </a:p>
                      </a:txBody>
                      <a:tcPr marL="116989" marR="116989" marT="58495" marB="58495" anchor="ctr"/>
                    </a:tc>
                  </a:tr>
                  <a:tr h="499785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300" dirty="0" smtClean="0"/>
                            <a:t>Throughput</a:t>
                          </a:r>
                          <a:endParaRPr lang="en-US" sz="2300" dirty="0"/>
                        </a:p>
                      </a:txBody>
                      <a:tcPr marL="116989" marR="116989" marT="58495" marB="58495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300" b="1" dirty="0" smtClean="0">
                              <a:solidFill>
                                <a:srgbClr val="FF0000"/>
                              </a:solidFill>
                            </a:rPr>
                            <a:t>30581 </a:t>
                          </a:r>
                          <a:r>
                            <a:rPr lang="en-US" sz="2300" b="1" dirty="0" err="1" smtClean="0">
                              <a:solidFill>
                                <a:srgbClr val="FF0000"/>
                              </a:solidFill>
                            </a:rPr>
                            <a:t>dist</a:t>
                          </a:r>
                          <a:r>
                            <a:rPr lang="en-US" sz="2300" b="1" dirty="0" smtClean="0">
                              <a:solidFill>
                                <a:srgbClr val="FF0000"/>
                              </a:solidFill>
                            </a:rPr>
                            <a:t>/sec</a:t>
                          </a:r>
                          <a:endParaRPr lang="en-US" sz="23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marL="116989" marR="116989" marT="58495" marB="58495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300" b="1" dirty="0" smtClean="0">
                              <a:solidFill>
                                <a:srgbClr val="FF0000"/>
                              </a:solidFill>
                            </a:rPr>
                            <a:t>4.9 </a:t>
                          </a:r>
                          <a:r>
                            <a:rPr lang="en-US" sz="2300" b="1" dirty="0" err="1" smtClean="0">
                              <a:solidFill>
                                <a:srgbClr val="FF0000"/>
                              </a:solidFill>
                            </a:rPr>
                            <a:t>dist</a:t>
                          </a:r>
                          <a:r>
                            <a:rPr lang="en-US" sz="2300" b="1" dirty="0" smtClean="0">
                              <a:solidFill>
                                <a:srgbClr val="FF0000"/>
                              </a:solidFill>
                            </a:rPr>
                            <a:t>/sec</a:t>
                          </a:r>
                          <a:endParaRPr lang="en-US" sz="23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marL="116989" marR="116989" marT="58495" marB="58495" anchor="ctr"/>
                    </a:tc>
                  </a:tr>
                  <a:tr h="467957"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16989" marR="116989" marT="58495" marB="58495" anchor="ctr">
                        <a:blipFill rotWithShape="1">
                          <a:blip r:embed="rId2"/>
                          <a:stretch>
                            <a:fillRect l="-250" t="-172549" r="-259750" b="-137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300" dirty="0" smtClean="0"/>
                            <a:t>Time</a:t>
                          </a:r>
                          <a:endParaRPr lang="en-US" sz="2300" dirty="0"/>
                        </a:p>
                      </a:txBody>
                      <a:tcPr marL="116989" marR="116989" marT="58495" marB="58495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300" dirty="0" smtClean="0"/>
                            <a:t>8853.9 sec</a:t>
                          </a:r>
                          <a:endParaRPr lang="en-US" sz="2300" dirty="0"/>
                        </a:p>
                      </a:txBody>
                      <a:tcPr marL="116989" marR="116989" marT="58495" marB="58495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300" dirty="0" smtClean="0"/>
                            <a:t>20139 sec</a:t>
                          </a:r>
                          <a:endParaRPr lang="en-US" sz="2300" dirty="0"/>
                        </a:p>
                      </a:txBody>
                      <a:tcPr marL="116989" marR="116989" marT="58495" marB="58495" anchor="ctr"/>
                    </a:tc>
                  </a:tr>
                  <a:tr h="467957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300" dirty="0" smtClean="0"/>
                            <a:t>Throughput</a:t>
                          </a:r>
                          <a:endParaRPr lang="en-US" sz="2300" dirty="0"/>
                        </a:p>
                      </a:txBody>
                      <a:tcPr marL="116989" marR="116989" marT="58495" marB="58495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300" b="1" dirty="0" smtClean="0">
                              <a:solidFill>
                                <a:srgbClr val="FF0000"/>
                              </a:solidFill>
                            </a:rPr>
                            <a:t>33392 </a:t>
                          </a:r>
                          <a:r>
                            <a:rPr lang="en-US" sz="2300" b="1" dirty="0" err="1" smtClean="0">
                              <a:solidFill>
                                <a:srgbClr val="FF0000"/>
                              </a:solidFill>
                            </a:rPr>
                            <a:t>dist</a:t>
                          </a:r>
                          <a:r>
                            <a:rPr lang="en-US" sz="2300" b="1" dirty="0" smtClean="0">
                              <a:solidFill>
                                <a:srgbClr val="FF0000"/>
                              </a:solidFill>
                            </a:rPr>
                            <a:t>/sec</a:t>
                          </a:r>
                          <a:endParaRPr lang="en-US" sz="23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marL="116989" marR="116989" marT="58495" marB="58495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300" b="1" dirty="0" smtClean="0">
                              <a:solidFill>
                                <a:srgbClr val="FF0000"/>
                              </a:solidFill>
                            </a:rPr>
                            <a:t>14680 </a:t>
                          </a:r>
                          <a:r>
                            <a:rPr lang="en-US" sz="2300" b="1" dirty="0" err="1" smtClean="0">
                              <a:solidFill>
                                <a:srgbClr val="FF0000"/>
                              </a:solidFill>
                            </a:rPr>
                            <a:t>dist</a:t>
                          </a:r>
                          <a:r>
                            <a:rPr lang="en-US" sz="2300" b="1" dirty="0" smtClean="0">
                              <a:solidFill>
                                <a:srgbClr val="FF0000"/>
                              </a:solidFill>
                            </a:rPr>
                            <a:t>/sec</a:t>
                          </a:r>
                          <a:endParaRPr lang="en-US" sz="23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marL="116989" marR="116989" marT="58495" marB="58495" anchor="ctr"/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036255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09600"/>
            <a:ext cx="9144000" cy="2514599"/>
          </a:xfrm>
        </p:spPr>
        <p:txBody>
          <a:bodyPr>
            <a:noAutofit/>
          </a:bodyPr>
          <a:lstStyle/>
          <a:p>
            <a:r>
              <a:rPr lang="en-US" sz="2400" dirty="0" smtClean="0"/>
              <a:t>Popular among transportation planners</a:t>
            </a:r>
          </a:p>
          <a:p>
            <a:r>
              <a:rPr lang="en-US" sz="2400" dirty="0" smtClean="0"/>
              <a:t>LODES dataset from census</a:t>
            </a:r>
          </a:p>
          <a:p>
            <a:r>
              <a:rPr lang="en-US" sz="2400" dirty="0" smtClean="0"/>
              <a:t>Number of jobs within 10KM by car</a:t>
            </a:r>
          </a:p>
          <a:p>
            <a:r>
              <a:rPr lang="en-US" sz="2400" dirty="0" smtClean="0"/>
              <a:t>Require millions distance computations to generate such heat map</a:t>
            </a:r>
          </a:p>
        </p:txBody>
      </p:sp>
      <p:pic>
        <p:nvPicPr>
          <p:cNvPr id="2052" name="Picture 4" descr="C:\Users\pengshangfu\Desktop\Research\sigspatial2015\legen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6082" y="2590800"/>
            <a:ext cx="1313695" cy="388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pengshangfu\Desktop\Research\sigspatial2015\1_10km_do_work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2657872"/>
            <a:ext cx="3957120" cy="3819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457200" y="-2286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b="1" dirty="0" smtClean="0">
                <a:solidFill>
                  <a:schemeClr val="accent1"/>
                </a:solidFill>
              </a:rPr>
              <a:t>Example: Accessibility to Jobs</a:t>
            </a:r>
            <a:endParaRPr lang="en-US" sz="32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24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28600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3200" b="1" dirty="0" smtClean="0">
                <a:solidFill>
                  <a:schemeClr val="accent1"/>
                </a:solidFill>
              </a:rPr>
              <a:t>Motivation</a:t>
            </a:r>
            <a:endParaRPr lang="en-US" sz="3200" b="1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01918"/>
            <a:ext cx="8382000" cy="6256082"/>
          </a:xfrm>
        </p:spPr>
        <p:txBody>
          <a:bodyPr>
            <a:normAutofit/>
          </a:bodyPr>
          <a:lstStyle/>
          <a:p>
            <a:pPr marL="342900" lvl="2" indent="-342900"/>
            <a:r>
              <a:rPr lang="en-US" dirty="0"/>
              <a:t> Analytical queries on data embedded in a road </a:t>
            </a:r>
            <a:r>
              <a:rPr lang="en-US" dirty="0" smtClean="0"/>
              <a:t>network</a:t>
            </a:r>
          </a:p>
          <a:p>
            <a:pPr marL="800100" lvl="3" indent="-342900">
              <a:buFont typeface="Wingdings" pitchFamily="2" charset="2"/>
              <a:buChar char="§"/>
            </a:pPr>
            <a:r>
              <a:rPr lang="en-US" sz="2400" dirty="0"/>
              <a:t> Requires computing distance </a:t>
            </a:r>
            <a:r>
              <a:rPr lang="en-US" sz="2400" dirty="0" smtClean="0"/>
              <a:t>using along </a:t>
            </a:r>
            <a:r>
              <a:rPr lang="en-US" sz="2400" dirty="0"/>
              <a:t>the road </a:t>
            </a:r>
            <a:r>
              <a:rPr lang="en-US" sz="2400" dirty="0" smtClean="0"/>
              <a:t>network</a:t>
            </a:r>
          </a:p>
          <a:p>
            <a:pPr marL="342900" lvl="2" indent="-342900"/>
            <a:r>
              <a:rPr lang="en-US" dirty="0"/>
              <a:t>Ex: Answering queries such as finding all restaurants within a two </a:t>
            </a:r>
            <a:r>
              <a:rPr lang="en-US" dirty="0" smtClean="0"/>
              <a:t>mile biking </a:t>
            </a:r>
            <a:r>
              <a:rPr lang="en-US" dirty="0"/>
              <a:t>distance of River Road in Edgewater, </a:t>
            </a:r>
            <a:r>
              <a:rPr lang="en-US" dirty="0" smtClean="0"/>
              <a:t>NJ</a:t>
            </a:r>
          </a:p>
          <a:p>
            <a:pPr marL="342900" lvl="2" indent="-342900" algn="just"/>
            <a:r>
              <a:rPr lang="en-US" dirty="0"/>
              <a:t>Challenge lies in realization that each such </a:t>
            </a:r>
            <a:r>
              <a:rPr lang="en-US" dirty="0" smtClean="0"/>
              <a:t>query involves </a:t>
            </a:r>
            <a:r>
              <a:rPr lang="en-US" dirty="0"/>
              <a:t>making hundreds </a:t>
            </a:r>
            <a:r>
              <a:rPr lang="en-US" dirty="0" smtClean="0"/>
              <a:t>to even millions </a:t>
            </a:r>
            <a:r>
              <a:rPr lang="en-US" dirty="0"/>
              <a:t>of </a:t>
            </a:r>
            <a:r>
              <a:rPr lang="en-US" dirty="0" smtClean="0"/>
              <a:t>distance computations </a:t>
            </a:r>
            <a:r>
              <a:rPr lang="en-US" dirty="0"/>
              <a:t>along a road network instead of “as the crow flies” (i.e., Euclidean distance) </a:t>
            </a:r>
          </a:p>
          <a:p>
            <a:pPr marL="342900" lvl="2" indent="-342900" algn="just"/>
            <a:r>
              <a:rPr lang="en-US" dirty="0"/>
              <a:t>Most methods aim at decreasing the latency time for one source-target query</a:t>
            </a:r>
          </a:p>
          <a:p>
            <a:pPr marL="800100" lvl="3" indent="-342900" algn="just">
              <a:buFont typeface="Wingdings" pitchFamily="2" charset="2"/>
              <a:buChar char="§"/>
            </a:pPr>
            <a:r>
              <a:rPr lang="en-US" sz="2400" dirty="0"/>
              <a:t>Don't take into account factors such as multi-users, multi-threads, </a:t>
            </a:r>
            <a:r>
              <a:rPr lang="en-US" sz="2400" dirty="0" smtClean="0"/>
              <a:t>query optimization, </a:t>
            </a:r>
            <a:r>
              <a:rPr lang="en-US" sz="2400" dirty="0" err="1" smtClean="0"/>
              <a:t>etc</a:t>
            </a:r>
            <a:endParaRPr lang="en-US" sz="2400" dirty="0"/>
          </a:p>
          <a:p>
            <a:pPr marL="800100" lvl="3" indent="-342900" algn="just">
              <a:buFont typeface="Wingdings" pitchFamily="2" charset="2"/>
              <a:buChar char="§"/>
            </a:pPr>
            <a:r>
              <a:rPr lang="en-US" sz="2400" dirty="0" smtClean="0"/>
              <a:t>Our aim is to increase the</a:t>
            </a:r>
            <a:r>
              <a:rPr lang="en-US" sz="2400" i="1" dirty="0" smtClean="0"/>
              <a:t> throughput </a:t>
            </a:r>
            <a:r>
              <a:rPr lang="en-US" sz="2400" dirty="0" smtClean="0"/>
              <a:t>which means the total amount of time for the entire query</a:t>
            </a:r>
          </a:p>
          <a:p>
            <a:pPr marL="800100" lvl="3" indent="-342900" algn="just">
              <a:buFont typeface="Wingdings" pitchFamily="2" charset="2"/>
              <a:buChar char="§"/>
            </a:pPr>
            <a:r>
              <a:rPr lang="en-US" sz="2400" dirty="0" smtClean="0"/>
              <a:t>Throughput: number of distance </a:t>
            </a:r>
            <a:r>
              <a:rPr lang="en-US" sz="2400" dirty="0"/>
              <a:t>computations per second</a:t>
            </a:r>
          </a:p>
          <a:p>
            <a:pPr marL="342900" lvl="2" indent="-342900"/>
            <a:endParaRPr lang="en-US" dirty="0" smtClean="0"/>
          </a:p>
          <a:p>
            <a:pPr marL="342900" lvl="2" indent="-342900">
              <a:buFont typeface="Wingdings" pitchFamily="2" charset="2"/>
              <a:buChar char="§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779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28600"/>
            <a:ext cx="8686800" cy="1143000"/>
          </a:xfrm>
        </p:spPr>
        <p:txBody>
          <a:bodyPr>
            <a:normAutofit/>
          </a:bodyPr>
          <a:lstStyle/>
          <a:p>
            <a:pPr algn="l"/>
            <a:r>
              <a:rPr lang="en-US" sz="3200" b="1" dirty="0" smtClean="0">
                <a:solidFill>
                  <a:schemeClr val="accent1"/>
                </a:solidFill>
              </a:rPr>
              <a:t>Example of Queries from </a:t>
            </a:r>
            <a:r>
              <a:rPr lang="en-US" sz="3200" b="1" dirty="0" err="1" smtClean="0">
                <a:solidFill>
                  <a:schemeClr val="accent1"/>
                </a:solidFill>
              </a:rPr>
              <a:t>Esri</a:t>
            </a:r>
            <a:r>
              <a:rPr lang="en-US" sz="3200" b="1" dirty="0" smtClean="0">
                <a:solidFill>
                  <a:schemeClr val="accent1"/>
                </a:solidFill>
              </a:rPr>
              <a:t> Message Board</a:t>
            </a:r>
            <a:endParaRPr lang="en-US" sz="3200" b="1" i="1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09560"/>
            <a:ext cx="9982200" cy="5562600"/>
          </a:xfrm>
        </p:spPr>
        <p:txBody>
          <a:bodyPr>
            <a:normAutofit/>
          </a:bodyPr>
          <a:lstStyle/>
          <a:p>
            <a:pPr marL="457200" lvl="2" indent="-457200">
              <a:buFont typeface="+mj-lt"/>
              <a:buAutoNum type="arabicPeriod"/>
            </a:pPr>
            <a:r>
              <a:rPr lang="en-US" dirty="0" smtClean="0"/>
              <a:t> </a:t>
            </a:r>
          </a:p>
          <a:p>
            <a:pPr marL="457200" lvl="2" indent="-457200">
              <a:buFont typeface="+mj-lt"/>
              <a:buAutoNum type="arabicPeriod"/>
            </a:pPr>
            <a:endParaRPr lang="en-US" dirty="0" smtClean="0"/>
          </a:p>
          <a:p>
            <a:pPr marL="457200" lvl="2" indent="-457200">
              <a:buFont typeface="+mj-lt"/>
              <a:buAutoNum type="arabicPeriod"/>
            </a:pPr>
            <a:endParaRPr lang="en-US" dirty="0" smtClean="0"/>
          </a:p>
          <a:p>
            <a:pPr marL="457200" lvl="2" indent="-457200">
              <a:buFont typeface="+mj-lt"/>
              <a:buAutoNum type="arabicPeriod"/>
            </a:pPr>
            <a:r>
              <a:rPr lang="en-US" dirty="0" smtClean="0"/>
              <a:t> </a:t>
            </a:r>
          </a:p>
          <a:p>
            <a:pPr marL="457200" lvl="2" indent="-457200">
              <a:buFont typeface="+mj-lt"/>
              <a:buAutoNum type="arabicPeriod"/>
            </a:pPr>
            <a:endParaRPr lang="en-US" dirty="0"/>
          </a:p>
          <a:p>
            <a:pPr marL="457200" lvl="2" indent="-457200">
              <a:buFont typeface="+mj-lt"/>
              <a:buAutoNum type="arabicPeriod"/>
            </a:pPr>
            <a:endParaRPr lang="en-US" dirty="0" smtClean="0"/>
          </a:p>
          <a:p>
            <a:pPr marL="457200" lvl="2" indent="-457200">
              <a:buFont typeface="+mj-lt"/>
              <a:buAutoNum type="arabicPeriod"/>
            </a:pPr>
            <a:endParaRPr lang="en-US" dirty="0"/>
          </a:p>
          <a:p>
            <a:pPr marL="457200" lvl="2" indent="-457200">
              <a:buFont typeface="+mj-lt"/>
              <a:buAutoNum type="arabicPeriod"/>
            </a:pPr>
            <a:r>
              <a:rPr lang="en-US" dirty="0" smtClean="0"/>
              <a:t>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90600" y="647799"/>
            <a:ext cx="7162800" cy="120032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n-US" dirty="0" smtClean="0"/>
              <a:t>I </a:t>
            </a:r>
            <a:r>
              <a:rPr lang="en-US" dirty="0"/>
              <a:t>am a taxi operator running a fleet of taxis. </a:t>
            </a:r>
            <a:r>
              <a:rPr lang="en-US" dirty="0" smtClean="0"/>
              <a:t>I have </a:t>
            </a:r>
            <a:r>
              <a:rPr lang="en-US" dirty="0"/>
              <a:t>a dataset of taxi trips </a:t>
            </a:r>
            <a:r>
              <a:rPr lang="en-US" dirty="0" smtClean="0"/>
              <a:t>such </a:t>
            </a:r>
            <a:r>
              <a:rPr lang="en-US" dirty="0"/>
              <a:t>that </a:t>
            </a:r>
            <a:r>
              <a:rPr lang="en-US" dirty="0" smtClean="0"/>
              <a:t>each trip </a:t>
            </a:r>
            <a:r>
              <a:rPr lang="en-US" dirty="0"/>
              <a:t>has a latitude and longitude values for both a pickup and </a:t>
            </a:r>
            <a:r>
              <a:rPr lang="en-US" dirty="0" smtClean="0"/>
              <a:t>a drop </a:t>
            </a:r>
            <a:r>
              <a:rPr lang="en-US" dirty="0"/>
              <a:t>off point, as well as for way points at irregular intervals. </a:t>
            </a:r>
            <a:r>
              <a:rPr lang="en-US" dirty="0" smtClean="0"/>
              <a:t>I want </a:t>
            </a:r>
            <a:r>
              <a:rPr lang="en-US" dirty="0"/>
              <a:t>to obtain the total number of miles travelled by each </a:t>
            </a:r>
            <a:r>
              <a:rPr lang="en-US" dirty="0" smtClean="0"/>
              <a:t>taxi this month</a:t>
            </a:r>
            <a:r>
              <a:rPr lang="en-US" dirty="0"/>
              <a:t>. </a:t>
            </a:r>
            <a:endParaRPr lang="en-US" i="1" dirty="0">
              <a:latin typeface="Helvetica"/>
              <a:cs typeface="Helvetic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90600" y="1953974"/>
            <a:ext cx="7162800" cy="1754326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n-US" dirty="0"/>
              <a:t>I am an operator of a large hospital and </a:t>
            </a:r>
            <a:r>
              <a:rPr lang="en-US" dirty="0" smtClean="0"/>
              <a:t>have the </a:t>
            </a:r>
            <a:r>
              <a:rPr lang="en-US" dirty="0"/>
              <a:t>geocoded address of my patients and the locations of my </a:t>
            </a:r>
            <a:r>
              <a:rPr lang="en-US" dirty="0" smtClean="0"/>
              <a:t>clinics. Our </a:t>
            </a:r>
            <a:r>
              <a:rPr lang="en-US" dirty="0"/>
              <a:t>hospital has more than 500 clinics across the country. </a:t>
            </a:r>
            <a:r>
              <a:rPr lang="en-US" dirty="0" smtClean="0"/>
              <a:t>I </a:t>
            </a:r>
            <a:r>
              <a:rPr lang="en-US" dirty="0"/>
              <a:t>want to get the </a:t>
            </a:r>
            <a:r>
              <a:rPr lang="en-US" dirty="0" smtClean="0"/>
              <a:t>average </a:t>
            </a:r>
            <a:r>
              <a:rPr lang="en-US" dirty="0"/>
              <a:t>drive time for patients per clinic. This is </a:t>
            </a:r>
            <a:r>
              <a:rPr lang="en-US" dirty="0" smtClean="0"/>
              <a:t>an important </a:t>
            </a:r>
            <a:r>
              <a:rPr lang="en-US" dirty="0"/>
              <a:t>metric </a:t>
            </a:r>
            <a:r>
              <a:rPr lang="en-US" dirty="0" smtClean="0"/>
              <a:t>in healthcare. </a:t>
            </a:r>
            <a:r>
              <a:rPr lang="en-US" dirty="0"/>
              <a:t>This distance also informs us of the need to </a:t>
            </a:r>
            <a:r>
              <a:rPr lang="en-US" dirty="0" smtClean="0"/>
              <a:t>open new </a:t>
            </a:r>
            <a:r>
              <a:rPr lang="en-US" dirty="0"/>
              <a:t>clinics or relocate existing ones to better serve our patients.</a:t>
            </a:r>
            <a:endParaRPr lang="en-US" i="1" dirty="0">
              <a:latin typeface="Helvetica"/>
              <a:cs typeface="Helvetic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90600" y="3772475"/>
            <a:ext cx="7162800" cy="203132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n-US" dirty="0"/>
              <a:t>I have a trucking company with 10 trucks </a:t>
            </a:r>
            <a:r>
              <a:rPr lang="en-US" dirty="0" smtClean="0"/>
              <a:t>that deliver </a:t>
            </a:r>
            <a:r>
              <a:rPr lang="en-US" dirty="0"/>
              <a:t>thousands of packages for a popular retailer. A </a:t>
            </a:r>
            <a:r>
              <a:rPr lang="en-US" dirty="0" smtClean="0"/>
              <a:t>common operation </a:t>
            </a:r>
            <a:r>
              <a:rPr lang="en-US" dirty="0"/>
              <a:t>that I run several times during each day is </a:t>
            </a:r>
            <a:r>
              <a:rPr lang="en-US" dirty="0" smtClean="0"/>
              <a:t>determining which </a:t>
            </a:r>
            <a:r>
              <a:rPr lang="en-US" dirty="0"/>
              <a:t>packages should be loaded on to which truck and the </a:t>
            </a:r>
            <a:r>
              <a:rPr lang="en-US" dirty="0" smtClean="0"/>
              <a:t>order in </a:t>
            </a:r>
            <a:r>
              <a:rPr lang="en-US" dirty="0"/>
              <a:t>which they should be delivered. </a:t>
            </a:r>
            <a:r>
              <a:rPr lang="en-US" dirty="0" smtClean="0"/>
              <a:t>For </a:t>
            </a:r>
            <a:r>
              <a:rPr lang="en-US" dirty="0"/>
              <a:t>this purpose, the </a:t>
            </a:r>
            <a:r>
              <a:rPr lang="en-US" dirty="0" smtClean="0"/>
              <a:t>input is </a:t>
            </a:r>
            <a:r>
              <a:rPr lang="en-US" dirty="0"/>
              <a:t>a network distance matrix between the delivery locations of </a:t>
            </a:r>
            <a:r>
              <a:rPr lang="en-US" dirty="0" smtClean="0"/>
              <a:t>all current </a:t>
            </a:r>
            <a:r>
              <a:rPr lang="en-US" dirty="0"/>
              <a:t>packages. An optimization program would decide how </a:t>
            </a:r>
            <a:r>
              <a:rPr lang="en-US" dirty="0" smtClean="0"/>
              <a:t>to assign </a:t>
            </a:r>
            <a:r>
              <a:rPr lang="en-US" dirty="0"/>
              <a:t>packages to trucks and the order in which to deliver </a:t>
            </a:r>
            <a:r>
              <a:rPr lang="en-US" dirty="0" smtClean="0"/>
              <a:t>them.</a:t>
            </a:r>
            <a:endParaRPr lang="en-US" i="1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938514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-228600"/>
            <a:ext cx="9372601" cy="1143000"/>
          </a:xfrm>
        </p:spPr>
        <p:txBody>
          <a:bodyPr>
            <a:noAutofit/>
          </a:bodyPr>
          <a:lstStyle/>
          <a:p>
            <a:pPr algn="l"/>
            <a:r>
              <a:rPr lang="en-US" sz="3200" b="1" dirty="0">
                <a:solidFill>
                  <a:srgbClr val="0070C0"/>
                </a:solidFill>
              </a:rPr>
              <a:t>Access </a:t>
            </a:r>
            <a:r>
              <a:rPr lang="en-US" sz="3200" b="1" dirty="0" smtClean="0">
                <a:solidFill>
                  <a:srgbClr val="0070C0"/>
                </a:solidFill>
              </a:rPr>
              <a:t>Patterns &amp; Algorithms </a:t>
            </a:r>
            <a:r>
              <a:rPr lang="en-US" sz="3200" b="1" dirty="0">
                <a:solidFill>
                  <a:srgbClr val="0070C0"/>
                </a:solidFill>
              </a:rPr>
              <a:t>for Distance </a:t>
            </a:r>
            <a:r>
              <a:rPr lang="en-US" sz="3200" b="1" dirty="0" smtClean="0">
                <a:solidFill>
                  <a:srgbClr val="0070C0"/>
                </a:solidFill>
              </a:rPr>
              <a:t>Queries</a:t>
            </a:r>
            <a:endParaRPr lang="en-US" sz="3200" b="1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79437"/>
            <a:ext cx="8229600" cy="4525963"/>
          </a:xfrm>
        </p:spPr>
        <p:txBody>
          <a:bodyPr>
            <a:normAutofit/>
          </a:bodyPr>
          <a:lstStyle/>
          <a:p>
            <a:pPr marL="342900" lvl="2" indent="-342900"/>
            <a:r>
              <a:rPr lang="en-US" dirty="0"/>
              <a:t>Analytical queries perform the following access patterns on the road network</a:t>
            </a:r>
          </a:p>
          <a:p>
            <a:pPr marL="800100" lvl="3" indent="-342900">
              <a:buFont typeface="Arial" pitchFamily="34" charset="0"/>
              <a:buChar char="•"/>
            </a:pPr>
            <a:r>
              <a:rPr lang="en-US" sz="2400" dirty="0" smtClean="0"/>
              <a:t>One-to-One: a batch of source-target pairs</a:t>
            </a:r>
          </a:p>
          <a:p>
            <a:pPr marL="800100" lvl="3" indent="-342900">
              <a:buFont typeface="Arial" pitchFamily="34" charset="0"/>
              <a:buChar char="•"/>
            </a:pPr>
            <a:r>
              <a:rPr lang="en-US" sz="2400" b="0" dirty="0" smtClean="0"/>
              <a:t>One-to-Many: KNN</a:t>
            </a:r>
          </a:p>
          <a:p>
            <a:pPr marL="800100" lvl="3" indent="-342900">
              <a:buFont typeface="Arial" pitchFamily="34" charset="0"/>
              <a:buChar char="•"/>
            </a:pPr>
            <a:r>
              <a:rPr lang="en-US" sz="2400" dirty="0" smtClean="0"/>
              <a:t>Many-to-Many: distance matrix </a:t>
            </a:r>
          </a:p>
          <a:p>
            <a:pPr marL="342900" lvl="2" indent="-342900"/>
            <a:r>
              <a:rPr lang="en-US" dirty="0" smtClean="0"/>
              <a:t>Algorithms</a:t>
            </a:r>
          </a:p>
          <a:p>
            <a:pPr marL="342900" lvl="2" indent="-342900"/>
            <a:endParaRPr lang="en-US" b="0" dirty="0" smtClean="0"/>
          </a:p>
          <a:p>
            <a:pPr marL="342900" lvl="2" indent="-342900"/>
            <a:endParaRPr lang="en-US" b="0" dirty="0" smtClean="0">
              <a:latin typeface="Cambria Math"/>
            </a:endParaRPr>
          </a:p>
          <a:p>
            <a:pPr marL="0" lvl="2" indent="0">
              <a:buNone/>
            </a:pPr>
            <a:endParaRPr lang="en-US" dirty="0">
              <a:latin typeface="Cambria Math"/>
            </a:endParaRPr>
          </a:p>
          <a:p>
            <a:pPr marL="342900" lvl="2" indent="-342900"/>
            <a:endParaRPr lang="en-US" b="0" dirty="0" smtClean="0">
              <a:latin typeface="Cambria Math"/>
            </a:endParaRPr>
          </a:p>
          <a:p>
            <a:pPr marL="342900" lvl="2" indent="-342900"/>
            <a:endParaRPr lang="en-US" dirty="0">
              <a:latin typeface="Cambria Math"/>
            </a:endParaRPr>
          </a:p>
          <a:p>
            <a:pPr marL="800100" lvl="3" indent="-342900"/>
            <a:endParaRPr lang="en-US" b="0" dirty="0" smtClean="0">
              <a:latin typeface="Cambria Math"/>
            </a:endParaRPr>
          </a:p>
          <a:p>
            <a:pPr lvl="1"/>
            <a:endParaRPr lang="en-US" dirty="0"/>
          </a:p>
        </p:txBody>
      </p:sp>
      <p:sp>
        <p:nvSpPr>
          <p:cNvPr id="6" name="Curved Right Arrow 5"/>
          <p:cNvSpPr/>
          <p:nvPr/>
        </p:nvSpPr>
        <p:spPr>
          <a:xfrm rot="10800000">
            <a:off x="6629400" y="1905000"/>
            <a:ext cx="609600" cy="533400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Curved Right Arrow 6"/>
          <p:cNvSpPr/>
          <p:nvPr/>
        </p:nvSpPr>
        <p:spPr>
          <a:xfrm rot="10800000">
            <a:off x="6629400" y="1447800"/>
            <a:ext cx="609600" cy="533400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315200" y="1737723"/>
            <a:ext cx="1829347" cy="46166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400" i="1" dirty="0" smtClean="0">
                <a:latin typeface="Helvetica"/>
                <a:cs typeface="Helvetica"/>
              </a:rPr>
              <a:t>Decompose</a:t>
            </a:r>
            <a:endParaRPr lang="en-US" sz="2400" i="1" dirty="0">
              <a:latin typeface="Helvetica"/>
              <a:cs typeface="Helvetica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8" name="Table 1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28083749"/>
                  </p:ext>
                </p:extLst>
              </p:nvPr>
            </p:nvGraphicFramePr>
            <p:xfrm>
              <a:off x="685800" y="3276600"/>
              <a:ext cx="7696200" cy="306747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981200"/>
                    <a:gridCol w="3124200"/>
                    <a:gridCol w="2590800"/>
                  </a:tblGrid>
                  <a:tr h="457200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dirty="0" smtClean="0">
                              <a:solidFill>
                                <a:schemeClr val="tx1"/>
                              </a:solidFill>
                            </a:rPr>
                            <a:t>Algorithm </a:t>
                          </a:r>
                        </a:p>
                        <a:p>
                          <a:pPr algn="ctr"/>
                          <a:r>
                            <a:rPr lang="en-US" sz="2400" b="0" dirty="0" smtClean="0">
                              <a:solidFill>
                                <a:schemeClr val="tx1"/>
                              </a:solidFill>
                            </a:rPr>
                            <a:t>Type</a:t>
                          </a:r>
                          <a:endParaRPr lang="en-US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dirty="0" smtClean="0">
                              <a:solidFill>
                                <a:schemeClr val="tx1"/>
                              </a:solidFill>
                            </a:rPr>
                            <a:t>Access Pattern</a:t>
                          </a:r>
                          <a:endParaRPr lang="en-US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2400" b="1" dirty="0"/>
                        </a:p>
                      </a:txBody>
                      <a:tcPr anchor="ctr"/>
                    </a:tc>
                  </a:tr>
                  <a:tr h="457200">
                    <a:tc vMerge="1"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dirty="0" smtClean="0">
                              <a:solidFill>
                                <a:schemeClr val="tx1"/>
                              </a:solidFill>
                            </a:rPr>
                            <a:t>One-to-One</a:t>
                          </a:r>
                          <a:endParaRPr lang="en-US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dirty="0" smtClean="0">
                              <a:solidFill>
                                <a:schemeClr val="tx1"/>
                              </a:solidFill>
                            </a:rPr>
                            <a:t>One-to-Many</a:t>
                          </a:r>
                          <a:endParaRPr lang="en-US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91439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dirty="0" smtClean="0">
                              <a:solidFill>
                                <a:schemeClr val="tx1"/>
                              </a:solidFill>
                            </a:rPr>
                            <a:t>Scan-based</a:t>
                          </a:r>
                        </a:p>
                        <a:p>
                          <a:pPr algn="ctr"/>
                          <a:r>
                            <a:rPr lang="en-US" sz="2400" b="0" dirty="0" smtClean="0">
                              <a:solidFill>
                                <a:schemeClr val="tx1"/>
                              </a:solidFill>
                            </a:rPr>
                            <a:t>(in memory)</a:t>
                          </a:r>
                          <a:endParaRPr lang="en-US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i="0" u="none" strike="noStrike" kern="1200" baseline="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Contraction Hierarchies</a:t>
                          </a:r>
                          <a:endParaRPr lang="en-US" sz="2400" dirty="0" smtClean="0">
                            <a:solidFill>
                              <a:schemeClr val="tx1"/>
                            </a:solidFill>
                          </a:endParaRPr>
                        </a:p>
                        <a:p>
                          <a:pPr algn="ct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TNR</a:t>
                          </a:r>
                        </a:p>
                        <a:p>
                          <a:pPr algn="ctr"/>
                          <a:r>
                            <a:rPr lang="en-US" sz="2400" dirty="0" err="1" smtClean="0">
                              <a:solidFill>
                                <a:schemeClr val="tx1"/>
                              </a:solidFill>
                            </a:rPr>
                            <a:t>etc</a:t>
                          </a:r>
                          <a:endParaRPr lang="en-US" sz="2400" dirty="0" smtClean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err="1" smtClean="0">
                              <a:solidFill>
                                <a:schemeClr val="tx1"/>
                              </a:solidFill>
                            </a:rPr>
                            <a:t>Dijkstra’s</a:t>
                          </a:r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 algorithm</a:t>
                          </a:r>
                        </a:p>
                        <a:p>
                          <a:pPr algn="ctr"/>
                          <a:r>
                            <a:rPr lang="en-US" sz="2400" dirty="0" err="1" smtClean="0">
                              <a:solidFill>
                                <a:schemeClr val="tx1"/>
                              </a:solidFill>
                            </a:rPr>
                            <a:t>etc</a:t>
                          </a:r>
                          <a:endParaRPr lang="en-US" sz="2400" dirty="0" smtClean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96435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dirty="0" smtClean="0">
                              <a:solidFill>
                                <a:schemeClr val="tx1"/>
                              </a:solidFill>
                            </a:rPr>
                            <a:t>Lookup-</a:t>
                          </a:r>
                          <a:r>
                            <a:rPr lang="en-US" sz="2400" b="0" baseline="0" dirty="0" smtClean="0">
                              <a:solidFill>
                                <a:schemeClr val="tx1"/>
                              </a:solidFill>
                            </a:rPr>
                            <a:t>based</a:t>
                          </a:r>
                        </a:p>
                        <a:p>
                          <a:pPr algn="ctr"/>
                          <a:r>
                            <a:rPr lang="en-US" sz="2400" b="0" baseline="0" dirty="0" smtClean="0">
                              <a:solidFill>
                                <a:schemeClr val="tx1"/>
                              </a:solidFill>
                            </a:rPr>
                            <a:t>(in database)</a:t>
                          </a:r>
                          <a:endParaRPr lang="en-US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𝜖</m:t>
                              </m:r>
                            </m:oMath>
                          </a14:m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-Distance Oracle</a:t>
                          </a:r>
                        </a:p>
                        <a:p>
                          <a:pPr algn="ct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Hub labeling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-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</a:tbl>
              </a:graphicData>
            </a:graphic>
          </p:graphicFrame>
        </mc:Choice>
        <mc:Fallback>
          <p:graphicFrame>
            <p:nvGraphicFramePr>
              <p:cNvPr id="18" name="Table 1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28083749"/>
                  </p:ext>
                </p:extLst>
              </p:nvPr>
            </p:nvGraphicFramePr>
            <p:xfrm>
              <a:off x="685800" y="3276600"/>
              <a:ext cx="7696200" cy="306747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981200"/>
                    <a:gridCol w="3124200"/>
                    <a:gridCol w="2590800"/>
                  </a:tblGrid>
                  <a:tr h="457200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dirty="0" smtClean="0">
                              <a:solidFill>
                                <a:schemeClr val="tx1"/>
                              </a:solidFill>
                            </a:rPr>
                            <a:t>Algorithm </a:t>
                          </a:r>
                        </a:p>
                        <a:p>
                          <a:pPr algn="ctr"/>
                          <a:r>
                            <a:rPr lang="en-US" sz="2400" b="0" dirty="0" smtClean="0">
                              <a:solidFill>
                                <a:schemeClr val="tx1"/>
                              </a:solidFill>
                            </a:rPr>
                            <a:t>Type</a:t>
                          </a:r>
                          <a:endParaRPr lang="en-US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dirty="0" smtClean="0">
                              <a:solidFill>
                                <a:schemeClr val="tx1"/>
                              </a:solidFill>
                            </a:rPr>
                            <a:t>Access Pattern</a:t>
                          </a:r>
                          <a:endParaRPr lang="en-US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2400" b="1" dirty="0"/>
                        </a:p>
                      </a:txBody>
                      <a:tcPr anchor="ctr"/>
                    </a:tc>
                  </a:tr>
                  <a:tr h="457200">
                    <a:tc vMerge="1"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dirty="0" smtClean="0">
                              <a:solidFill>
                                <a:schemeClr val="tx1"/>
                              </a:solidFill>
                            </a:rPr>
                            <a:t>One-to-One</a:t>
                          </a:r>
                          <a:endParaRPr lang="en-US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dirty="0" smtClean="0">
                              <a:solidFill>
                                <a:schemeClr val="tx1"/>
                              </a:solidFill>
                            </a:rPr>
                            <a:t>One-to-Many</a:t>
                          </a:r>
                          <a:endParaRPr lang="en-US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11887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dirty="0" smtClean="0">
                              <a:solidFill>
                                <a:schemeClr val="tx1"/>
                              </a:solidFill>
                            </a:rPr>
                            <a:t>Scan-based</a:t>
                          </a:r>
                        </a:p>
                        <a:p>
                          <a:pPr algn="ctr"/>
                          <a:r>
                            <a:rPr lang="en-US" sz="2400" b="0" dirty="0" smtClean="0">
                              <a:solidFill>
                                <a:schemeClr val="tx1"/>
                              </a:solidFill>
                            </a:rPr>
                            <a:t>(in memory)</a:t>
                          </a:r>
                          <a:endParaRPr lang="en-US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i="0" u="none" strike="noStrike" kern="1200" baseline="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Contraction Hierarchies</a:t>
                          </a:r>
                          <a:endParaRPr lang="en-US" sz="2400" dirty="0" smtClean="0">
                            <a:solidFill>
                              <a:schemeClr val="tx1"/>
                            </a:solidFill>
                          </a:endParaRPr>
                        </a:p>
                        <a:p>
                          <a:pPr algn="ct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TNR</a:t>
                          </a:r>
                        </a:p>
                        <a:p>
                          <a:pPr algn="ctr"/>
                          <a:r>
                            <a:rPr lang="en-US" sz="2400" dirty="0" err="1" smtClean="0">
                              <a:solidFill>
                                <a:schemeClr val="tx1"/>
                              </a:solidFill>
                            </a:rPr>
                            <a:t>etc</a:t>
                          </a:r>
                          <a:endParaRPr lang="en-US" sz="2400" dirty="0" smtClean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err="1" smtClean="0">
                              <a:solidFill>
                                <a:schemeClr val="tx1"/>
                              </a:solidFill>
                            </a:rPr>
                            <a:t>Dijkstra’s</a:t>
                          </a:r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 algorithm</a:t>
                          </a:r>
                        </a:p>
                        <a:p>
                          <a:pPr algn="ctr"/>
                          <a:r>
                            <a:rPr lang="en-US" sz="2400" dirty="0" err="1" smtClean="0">
                              <a:solidFill>
                                <a:schemeClr val="tx1"/>
                              </a:solidFill>
                            </a:rPr>
                            <a:t>etc</a:t>
                          </a:r>
                          <a:endParaRPr lang="en-US" sz="2400" dirty="0" smtClean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96435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dirty="0" smtClean="0">
                              <a:solidFill>
                                <a:schemeClr val="tx1"/>
                              </a:solidFill>
                            </a:rPr>
                            <a:t>Lookup-</a:t>
                          </a:r>
                          <a:r>
                            <a:rPr lang="en-US" sz="2400" b="0" baseline="0" dirty="0" smtClean="0">
                              <a:solidFill>
                                <a:schemeClr val="tx1"/>
                              </a:solidFill>
                            </a:rPr>
                            <a:t>based</a:t>
                          </a:r>
                        </a:p>
                        <a:p>
                          <a:pPr algn="ctr"/>
                          <a:r>
                            <a:rPr lang="en-US" sz="2400" b="0" baseline="0" dirty="0" smtClean="0">
                              <a:solidFill>
                                <a:schemeClr val="tx1"/>
                              </a:solidFill>
                            </a:rPr>
                            <a:t>(in database)</a:t>
                          </a:r>
                          <a:endParaRPr lang="en-US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3"/>
                          <a:stretch>
                            <a:fillRect l="-63672" t="-223418" r="-83008" b="-69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-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36800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-228600"/>
            <a:ext cx="9372601" cy="1143000"/>
          </a:xfrm>
        </p:spPr>
        <p:txBody>
          <a:bodyPr>
            <a:noAutofit/>
          </a:bodyPr>
          <a:lstStyle/>
          <a:p>
            <a:pPr algn="l"/>
            <a:r>
              <a:rPr lang="en-US" sz="3200" b="1" dirty="0">
                <a:solidFill>
                  <a:srgbClr val="0070C0"/>
                </a:solidFill>
              </a:rPr>
              <a:t>Access </a:t>
            </a:r>
            <a:r>
              <a:rPr lang="en-US" sz="3200" b="1" dirty="0" smtClean="0">
                <a:solidFill>
                  <a:srgbClr val="0070C0"/>
                </a:solidFill>
              </a:rPr>
              <a:t>Patterns &amp; Algorithms </a:t>
            </a:r>
            <a:r>
              <a:rPr lang="en-US" sz="3200" b="1" dirty="0">
                <a:solidFill>
                  <a:srgbClr val="0070C0"/>
                </a:solidFill>
              </a:rPr>
              <a:t>for Distance </a:t>
            </a:r>
            <a:r>
              <a:rPr lang="en-US" sz="3200" b="1" dirty="0" smtClean="0">
                <a:solidFill>
                  <a:srgbClr val="0070C0"/>
                </a:solidFill>
              </a:rPr>
              <a:t>Queries</a:t>
            </a:r>
            <a:endParaRPr lang="en-US" sz="3200" b="1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79437"/>
            <a:ext cx="8229600" cy="4525963"/>
          </a:xfrm>
        </p:spPr>
        <p:txBody>
          <a:bodyPr>
            <a:normAutofit/>
          </a:bodyPr>
          <a:lstStyle/>
          <a:p>
            <a:pPr marL="342900" lvl="2" indent="-342900"/>
            <a:r>
              <a:rPr lang="en-US" dirty="0"/>
              <a:t>Analytical queries perform the following access patterns on the road network</a:t>
            </a:r>
          </a:p>
          <a:p>
            <a:pPr marL="800100" lvl="3" indent="-342900">
              <a:buFont typeface="Arial" pitchFamily="34" charset="0"/>
              <a:buChar char="•"/>
            </a:pPr>
            <a:r>
              <a:rPr lang="en-US" sz="2400" dirty="0" smtClean="0"/>
              <a:t>One-to-One: a batch of source-target pairs</a:t>
            </a:r>
          </a:p>
          <a:p>
            <a:pPr marL="800100" lvl="3" indent="-342900">
              <a:buFont typeface="Arial" pitchFamily="34" charset="0"/>
              <a:buChar char="•"/>
            </a:pPr>
            <a:r>
              <a:rPr lang="en-US" sz="2400" b="0" dirty="0" smtClean="0"/>
              <a:t>One-to-Many: KNN</a:t>
            </a:r>
          </a:p>
          <a:p>
            <a:pPr marL="800100" lvl="3" indent="-342900">
              <a:buFont typeface="Arial" pitchFamily="34" charset="0"/>
              <a:buChar char="•"/>
            </a:pPr>
            <a:r>
              <a:rPr lang="en-US" sz="2400" dirty="0" smtClean="0"/>
              <a:t>Many-to-Many: distance matrix </a:t>
            </a:r>
          </a:p>
          <a:p>
            <a:pPr marL="342900" lvl="2" indent="-342900"/>
            <a:r>
              <a:rPr lang="en-US" dirty="0" smtClean="0"/>
              <a:t>Algorithms</a:t>
            </a:r>
          </a:p>
          <a:p>
            <a:pPr marL="342900" lvl="2" indent="-342900"/>
            <a:endParaRPr lang="en-US" b="0" dirty="0" smtClean="0"/>
          </a:p>
          <a:p>
            <a:pPr marL="342900" lvl="2" indent="-342900"/>
            <a:endParaRPr lang="en-US" b="0" dirty="0" smtClean="0">
              <a:latin typeface="Cambria Math"/>
            </a:endParaRPr>
          </a:p>
          <a:p>
            <a:pPr marL="0" lvl="2" indent="0">
              <a:buNone/>
            </a:pPr>
            <a:endParaRPr lang="en-US" dirty="0">
              <a:latin typeface="Cambria Math"/>
            </a:endParaRPr>
          </a:p>
          <a:p>
            <a:pPr marL="342900" lvl="2" indent="-342900"/>
            <a:endParaRPr lang="en-US" b="0" dirty="0" smtClean="0">
              <a:latin typeface="Cambria Math"/>
            </a:endParaRPr>
          </a:p>
          <a:p>
            <a:pPr marL="342900" lvl="2" indent="-342900"/>
            <a:endParaRPr lang="en-US" dirty="0">
              <a:latin typeface="Cambria Math"/>
            </a:endParaRPr>
          </a:p>
          <a:p>
            <a:pPr marL="800100" lvl="3" indent="-342900"/>
            <a:endParaRPr lang="en-US" b="0" dirty="0" smtClean="0">
              <a:latin typeface="Cambria Math"/>
            </a:endParaRPr>
          </a:p>
          <a:p>
            <a:pPr lvl="1"/>
            <a:endParaRPr lang="en-US" dirty="0"/>
          </a:p>
        </p:txBody>
      </p:sp>
      <p:sp>
        <p:nvSpPr>
          <p:cNvPr id="6" name="Curved Right Arrow 5"/>
          <p:cNvSpPr/>
          <p:nvPr/>
        </p:nvSpPr>
        <p:spPr>
          <a:xfrm rot="10800000">
            <a:off x="6629400" y="1905001"/>
            <a:ext cx="609600" cy="533400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Curved Right Arrow 6"/>
          <p:cNvSpPr/>
          <p:nvPr/>
        </p:nvSpPr>
        <p:spPr>
          <a:xfrm rot="10800000">
            <a:off x="6629400" y="1447801"/>
            <a:ext cx="609600" cy="533400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315200" y="1737724"/>
            <a:ext cx="1829347" cy="46166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400" i="1" dirty="0" smtClean="0">
                <a:latin typeface="Helvetica"/>
                <a:cs typeface="Helvetica"/>
              </a:rPr>
              <a:t>Decompose</a:t>
            </a:r>
            <a:endParaRPr lang="en-US" sz="2400" i="1" dirty="0">
              <a:latin typeface="Helvetica"/>
              <a:cs typeface="Helvetica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8" name="Table 1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1899043"/>
                  </p:ext>
                </p:extLst>
              </p:nvPr>
            </p:nvGraphicFramePr>
            <p:xfrm>
              <a:off x="685800" y="3276600"/>
              <a:ext cx="7696200" cy="306747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981200"/>
                    <a:gridCol w="3124200"/>
                    <a:gridCol w="2590800"/>
                  </a:tblGrid>
                  <a:tr h="457200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dirty="0" smtClean="0">
                              <a:solidFill>
                                <a:schemeClr val="tx1"/>
                              </a:solidFill>
                            </a:rPr>
                            <a:t>Algorithm </a:t>
                          </a:r>
                        </a:p>
                        <a:p>
                          <a:pPr algn="ctr"/>
                          <a:r>
                            <a:rPr lang="en-US" sz="2400" b="0" dirty="0" smtClean="0">
                              <a:solidFill>
                                <a:schemeClr val="tx1"/>
                              </a:solidFill>
                            </a:rPr>
                            <a:t>Type</a:t>
                          </a:r>
                          <a:endParaRPr lang="en-US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dirty="0" smtClean="0">
                              <a:solidFill>
                                <a:schemeClr val="tx1"/>
                              </a:solidFill>
                            </a:rPr>
                            <a:t>Access Pattern</a:t>
                          </a:r>
                          <a:endParaRPr lang="en-US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2400" b="1" dirty="0"/>
                        </a:p>
                      </a:txBody>
                      <a:tcPr anchor="ctr"/>
                    </a:tc>
                  </a:tr>
                  <a:tr h="457200">
                    <a:tc vMerge="1"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dirty="0" smtClean="0">
                              <a:solidFill>
                                <a:schemeClr val="tx1"/>
                              </a:solidFill>
                            </a:rPr>
                            <a:t>One-to-One</a:t>
                          </a:r>
                          <a:endParaRPr lang="en-US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dirty="0" smtClean="0">
                              <a:solidFill>
                                <a:schemeClr val="tx1"/>
                              </a:solidFill>
                            </a:rPr>
                            <a:t>One-to-Many</a:t>
                          </a:r>
                          <a:endParaRPr lang="en-US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91439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dirty="0" smtClean="0">
                              <a:solidFill>
                                <a:schemeClr val="tx1"/>
                              </a:solidFill>
                            </a:rPr>
                            <a:t>Scan-based</a:t>
                          </a:r>
                        </a:p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b="0" dirty="0" smtClean="0">
                              <a:solidFill>
                                <a:schemeClr val="tx1"/>
                              </a:solidFill>
                            </a:rPr>
                            <a:t>(in memory)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i="0" u="none" strike="noStrike" kern="1200" baseline="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Contraction Hierarchies</a:t>
                          </a:r>
                          <a:endParaRPr lang="en-US" sz="2400" dirty="0" smtClean="0">
                            <a:solidFill>
                              <a:schemeClr val="tx1"/>
                            </a:solidFill>
                          </a:endParaRPr>
                        </a:p>
                        <a:p>
                          <a:pPr algn="ct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TNR</a:t>
                          </a:r>
                        </a:p>
                        <a:p>
                          <a:pPr algn="ctr"/>
                          <a:r>
                            <a:rPr lang="en-US" sz="2400" dirty="0" err="1" smtClean="0">
                              <a:solidFill>
                                <a:schemeClr val="tx1"/>
                              </a:solidFill>
                            </a:rPr>
                            <a:t>e</a:t>
                          </a:r>
                          <a:r>
                            <a:rPr lang="en-US" sz="2400" smtClean="0">
                              <a:solidFill>
                                <a:schemeClr val="tx1"/>
                              </a:solidFill>
                            </a:rPr>
                            <a:t>tc</a:t>
                          </a:r>
                          <a:endParaRPr lang="en-US" sz="2400" dirty="0" smtClean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err="1" smtClean="0">
                              <a:solidFill>
                                <a:srgbClr val="FF0000"/>
                              </a:solidFill>
                            </a:rPr>
                            <a:t>Dijkstra’s</a:t>
                          </a:r>
                          <a:r>
                            <a:rPr lang="en-US" sz="2400" dirty="0" smtClean="0">
                              <a:solidFill>
                                <a:srgbClr val="FF0000"/>
                              </a:solidFill>
                            </a:rPr>
                            <a:t> algorithm</a:t>
                          </a:r>
                        </a:p>
                        <a:p>
                          <a:pPr algn="ctr"/>
                          <a:r>
                            <a:rPr lang="en-US" sz="2400" dirty="0" err="1" smtClean="0">
                              <a:solidFill>
                                <a:schemeClr val="tx1"/>
                              </a:solidFill>
                            </a:rPr>
                            <a:t>etc</a:t>
                          </a:r>
                          <a:endParaRPr lang="en-US" sz="2400" dirty="0" smtClean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96435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dirty="0" smtClean="0">
                              <a:solidFill>
                                <a:schemeClr val="tx1"/>
                              </a:solidFill>
                            </a:rPr>
                            <a:t>Lookup-</a:t>
                          </a:r>
                          <a:r>
                            <a:rPr lang="en-US" sz="2400" b="0" baseline="0" dirty="0" smtClean="0">
                              <a:solidFill>
                                <a:schemeClr val="tx1"/>
                              </a:solidFill>
                            </a:rPr>
                            <a:t>based</a:t>
                          </a:r>
                        </a:p>
                        <a:p>
                          <a:pPr algn="ctr"/>
                          <a:r>
                            <a:rPr lang="en-US" sz="2400" b="0" baseline="0" dirty="0" smtClean="0">
                              <a:solidFill>
                                <a:schemeClr val="tx1"/>
                              </a:solidFill>
                            </a:rPr>
                            <a:t>(in database)</a:t>
                          </a:r>
                          <a:endParaRPr lang="en-US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𝜖</m:t>
                              </m:r>
                            </m:oMath>
                          </a14:m>
                          <a:r>
                            <a:rPr lang="en-US" sz="2400" dirty="0" smtClean="0">
                              <a:solidFill>
                                <a:srgbClr val="FF0000"/>
                              </a:solidFill>
                            </a:rPr>
                            <a:t>-Distance Oracle</a:t>
                          </a:r>
                        </a:p>
                        <a:p>
                          <a:pPr algn="ct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Hub labeling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-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</a:tbl>
              </a:graphicData>
            </a:graphic>
          </p:graphicFrame>
        </mc:Choice>
        <mc:Fallback>
          <p:graphicFrame>
            <p:nvGraphicFramePr>
              <p:cNvPr id="18" name="Table 1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1899043"/>
                  </p:ext>
                </p:extLst>
              </p:nvPr>
            </p:nvGraphicFramePr>
            <p:xfrm>
              <a:off x="685800" y="3276600"/>
              <a:ext cx="7696200" cy="306747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981200"/>
                    <a:gridCol w="3124200"/>
                    <a:gridCol w="2590800"/>
                  </a:tblGrid>
                  <a:tr h="457200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dirty="0" smtClean="0">
                              <a:solidFill>
                                <a:schemeClr val="tx1"/>
                              </a:solidFill>
                            </a:rPr>
                            <a:t>Algorithm </a:t>
                          </a:r>
                        </a:p>
                        <a:p>
                          <a:pPr algn="ctr"/>
                          <a:r>
                            <a:rPr lang="en-US" sz="2400" b="0" dirty="0" smtClean="0">
                              <a:solidFill>
                                <a:schemeClr val="tx1"/>
                              </a:solidFill>
                            </a:rPr>
                            <a:t>Type</a:t>
                          </a:r>
                          <a:endParaRPr lang="en-US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dirty="0" smtClean="0">
                              <a:solidFill>
                                <a:schemeClr val="tx1"/>
                              </a:solidFill>
                            </a:rPr>
                            <a:t>Access Pattern</a:t>
                          </a:r>
                          <a:endParaRPr lang="en-US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2400" b="1" dirty="0"/>
                        </a:p>
                      </a:txBody>
                      <a:tcPr anchor="ctr"/>
                    </a:tc>
                  </a:tr>
                  <a:tr h="457200">
                    <a:tc vMerge="1"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dirty="0" smtClean="0">
                              <a:solidFill>
                                <a:schemeClr val="tx1"/>
                              </a:solidFill>
                            </a:rPr>
                            <a:t>One-to-One</a:t>
                          </a:r>
                          <a:endParaRPr lang="en-US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dirty="0" smtClean="0">
                              <a:solidFill>
                                <a:schemeClr val="tx1"/>
                              </a:solidFill>
                            </a:rPr>
                            <a:t>One-to-Many</a:t>
                          </a:r>
                          <a:endParaRPr lang="en-US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11887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dirty="0" smtClean="0">
                              <a:solidFill>
                                <a:schemeClr val="tx1"/>
                              </a:solidFill>
                            </a:rPr>
                            <a:t>Scan-based</a:t>
                          </a:r>
                        </a:p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b="0" dirty="0" smtClean="0">
                              <a:solidFill>
                                <a:schemeClr val="tx1"/>
                              </a:solidFill>
                            </a:rPr>
                            <a:t>(in memory)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i="0" u="none" strike="noStrike" kern="1200" baseline="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Contraction Hierarchies</a:t>
                          </a:r>
                          <a:endParaRPr lang="en-US" sz="2400" dirty="0" smtClean="0">
                            <a:solidFill>
                              <a:schemeClr val="tx1"/>
                            </a:solidFill>
                          </a:endParaRPr>
                        </a:p>
                        <a:p>
                          <a:pPr algn="ct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TNR</a:t>
                          </a:r>
                        </a:p>
                        <a:p>
                          <a:pPr algn="ctr"/>
                          <a:r>
                            <a:rPr lang="en-US" sz="2400" dirty="0" err="1" smtClean="0">
                              <a:solidFill>
                                <a:schemeClr val="tx1"/>
                              </a:solidFill>
                            </a:rPr>
                            <a:t>e</a:t>
                          </a:r>
                          <a:r>
                            <a:rPr lang="en-US" sz="2400" smtClean="0">
                              <a:solidFill>
                                <a:schemeClr val="tx1"/>
                              </a:solidFill>
                            </a:rPr>
                            <a:t>tc</a:t>
                          </a:r>
                          <a:endParaRPr lang="en-US" sz="2400" dirty="0" smtClean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err="1" smtClean="0">
                              <a:solidFill>
                                <a:srgbClr val="FF0000"/>
                              </a:solidFill>
                            </a:rPr>
                            <a:t>Dijkstra’s</a:t>
                          </a:r>
                          <a:r>
                            <a:rPr lang="en-US" sz="2400" dirty="0" smtClean="0">
                              <a:solidFill>
                                <a:srgbClr val="FF0000"/>
                              </a:solidFill>
                            </a:rPr>
                            <a:t> algorithm</a:t>
                          </a:r>
                        </a:p>
                        <a:p>
                          <a:pPr algn="ctr"/>
                          <a:r>
                            <a:rPr lang="en-US" sz="2400" dirty="0" err="1" smtClean="0">
                              <a:solidFill>
                                <a:schemeClr val="tx1"/>
                              </a:solidFill>
                            </a:rPr>
                            <a:t>etc</a:t>
                          </a:r>
                          <a:endParaRPr lang="en-US" sz="2400" dirty="0" smtClean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96435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dirty="0" smtClean="0">
                              <a:solidFill>
                                <a:schemeClr val="tx1"/>
                              </a:solidFill>
                            </a:rPr>
                            <a:t>Lookup-</a:t>
                          </a:r>
                          <a:r>
                            <a:rPr lang="en-US" sz="2400" b="0" baseline="0" dirty="0" smtClean="0">
                              <a:solidFill>
                                <a:schemeClr val="tx1"/>
                              </a:solidFill>
                            </a:rPr>
                            <a:t>based</a:t>
                          </a:r>
                        </a:p>
                        <a:p>
                          <a:pPr algn="ctr"/>
                          <a:r>
                            <a:rPr lang="en-US" sz="2400" b="0" baseline="0" dirty="0" smtClean="0">
                              <a:solidFill>
                                <a:schemeClr val="tx1"/>
                              </a:solidFill>
                            </a:rPr>
                            <a:t>(in database)</a:t>
                          </a:r>
                          <a:endParaRPr lang="en-US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3"/>
                          <a:stretch>
                            <a:fillRect l="-63672" t="-223418" r="-83008" b="-69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-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290109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28600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3200" b="1" dirty="0" smtClean="0">
                <a:solidFill>
                  <a:schemeClr val="accent1"/>
                </a:solidFill>
              </a:rPr>
              <a:t>Outline</a:t>
            </a:r>
            <a:endParaRPr lang="en-US" sz="3200" b="1" dirty="0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579437"/>
                <a:ext cx="8229600" cy="5973763"/>
              </a:xfrm>
            </p:spPr>
            <p:txBody>
              <a:bodyPr>
                <a:noAutofit/>
              </a:bodyPr>
              <a:lstStyle/>
              <a:p>
                <a:r>
                  <a:rPr lang="en-US" sz="2400" dirty="0"/>
                  <a:t>Background &amp; Motivation</a:t>
                </a:r>
              </a:p>
              <a:p>
                <a:pPr lvl="1">
                  <a:buFont typeface="Wingdings" pitchFamily="2" charset="2"/>
                  <a:buChar char="§"/>
                </a:pPr>
                <a:r>
                  <a:rPr lang="en-US" sz="2400" dirty="0"/>
                  <a:t>Spatial analytical queries</a:t>
                </a:r>
              </a:p>
              <a:p>
                <a:pPr lvl="1">
                  <a:buFont typeface="Wingdings" pitchFamily="2" charset="2"/>
                  <a:buChar char="§"/>
                </a:pPr>
                <a:r>
                  <a:rPr lang="en-US" sz="2400" dirty="0" smtClean="0"/>
                  <a:t>Access patterns &amp; existing </a:t>
                </a:r>
                <a:r>
                  <a:rPr lang="en-US" sz="2400" dirty="0"/>
                  <a:t>methods</a:t>
                </a:r>
              </a:p>
              <a:p>
                <a:r>
                  <a:rPr lang="en-US" sz="2400" b="1" dirty="0" smtClean="0">
                    <a:solidFill>
                      <a:schemeClr val="accent1"/>
                    </a:solidFill>
                  </a:rPr>
                  <a:t>Two architectures</a:t>
                </a:r>
              </a:p>
              <a:p>
                <a:pPr lvl="1">
                  <a:buFont typeface="Wingdings" pitchFamily="2" charset="2"/>
                  <a:buChar char="§"/>
                </a:pPr>
                <a:r>
                  <a:rPr lang="en-US" sz="2400" dirty="0" smtClean="0"/>
                  <a:t>Hybrid architecture </a:t>
                </a:r>
              </a:p>
              <a:p>
                <a:pPr lvl="1">
                  <a:buFont typeface="Wingdings" pitchFamily="2" charset="2"/>
                  <a:buChar char="§"/>
                </a:pPr>
                <a:r>
                  <a:rPr lang="en-US" sz="2400" dirty="0" smtClean="0"/>
                  <a:t>Integrated architecture (inside a database)</a:t>
                </a:r>
              </a:p>
              <a:p>
                <a:pPr lvl="2">
                  <a:buFont typeface="Wingdings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𝜖</m:t>
                    </m:r>
                  </m:oMath>
                </a14:m>
                <a:r>
                  <a:rPr lang="en-US" dirty="0"/>
                  <a:t>-distance oracle</a:t>
                </a:r>
              </a:p>
              <a:p>
                <a:pPr lvl="2">
                  <a:buFont typeface="Wingdings" pitchFamily="2" charset="2"/>
                  <a:buChar char="§"/>
                </a:pPr>
                <a:r>
                  <a:rPr lang="en-US" dirty="0" smtClean="0"/>
                  <a:t>SQL examples</a:t>
                </a:r>
              </a:p>
              <a:p>
                <a:r>
                  <a:rPr lang="en-US" sz="2400" dirty="0" smtClean="0"/>
                  <a:t>Evaluation</a:t>
                </a:r>
              </a:p>
              <a:p>
                <a:pPr lvl="1">
                  <a:buFont typeface="Wingdings" pitchFamily="2" charset="2"/>
                  <a:buChar char="§"/>
                </a:pPr>
                <a:r>
                  <a:rPr lang="en-US" sz="2400" dirty="0"/>
                  <a:t>Throughput</a:t>
                </a:r>
              </a:p>
              <a:p>
                <a:pPr lvl="1">
                  <a:buFont typeface="Wingdings" pitchFamily="2" charset="2"/>
                  <a:buChar char="§"/>
                </a:pPr>
                <a:r>
                  <a:rPr lang="en-US" sz="2400" dirty="0"/>
                  <a:t>Region query, KNN query and Density</a:t>
                </a:r>
              </a:p>
              <a:p>
                <a:r>
                  <a:rPr lang="en-US" sz="2400" dirty="0" smtClean="0"/>
                  <a:t>Conclusions</a:t>
                </a:r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579437"/>
                <a:ext cx="8229600" cy="5973763"/>
              </a:xfrm>
              <a:blipFill rotWithShape="1">
                <a:blip r:embed="rId3"/>
                <a:stretch>
                  <a:fillRect l="-963" t="-8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97754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Origin</Template>
  <TotalTime>2732</TotalTime>
  <Words>2231</Words>
  <Application>Microsoft Office PowerPoint</Application>
  <PresentationFormat>On-screen Show (4:3)</PresentationFormat>
  <Paragraphs>473</Paragraphs>
  <Slides>30</Slides>
  <Notes>19</Notes>
  <HiddenSlides>4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1" baseType="lpstr">
      <vt:lpstr>Office Theme</vt:lpstr>
      <vt:lpstr>Analytical Queries on Road Networks:  An Experimental Evaluation of  Two System Architectures</vt:lpstr>
      <vt:lpstr>Outline</vt:lpstr>
      <vt:lpstr>Motivation</vt:lpstr>
      <vt:lpstr>PowerPoint Presentation</vt:lpstr>
      <vt:lpstr>Motivation</vt:lpstr>
      <vt:lpstr>Example of Queries from Esri Message Board</vt:lpstr>
      <vt:lpstr>Access Patterns &amp; Algorithms for Distance Queries</vt:lpstr>
      <vt:lpstr>Access Patterns &amp; Algorithms for Distance Queries</vt:lpstr>
      <vt:lpstr>Outline</vt:lpstr>
      <vt:lpstr>Hybrid Architecture</vt:lpstr>
      <vt:lpstr>Outline</vt:lpstr>
      <vt:lpstr>ϵ-Distance Oracle (ϵ-DO)</vt:lpstr>
      <vt:lpstr>Example of ϵ-Distance Oracle (ϵ-DO)</vt:lpstr>
      <vt:lpstr>Integrated Architecture</vt:lpstr>
      <vt:lpstr>Example Query Using Integrated Architecture</vt:lpstr>
      <vt:lpstr>KNN Example Using Integrated Architecture</vt:lpstr>
      <vt:lpstr>KNN Example Using Integrated Architecture</vt:lpstr>
      <vt:lpstr>Outline</vt:lpstr>
      <vt:lpstr>Evaluation</vt:lpstr>
      <vt:lpstr>Throughput Evaluation</vt:lpstr>
      <vt:lpstr>Evaluation of the Effect of Distance</vt:lpstr>
      <vt:lpstr>Evaluation of the Effect of Density</vt:lpstr>
      <vt:lpstr>Outline</vt:lpstr>
      <vt:lpstr>Conclusions</vt:lpstr>
      <vt:lpstr>PowerPoint Presentation</vt:lpstr>
      <vt:lpstr>Motivation</vt:lpstr>
      <vt:lpstr>ϵ-Distance Oracle</vt:lpstr>
      <vt:lpstr>Motivation</vt:lpstr>
      <vt:lpstr>Access Patterns for Distance Queries</vt:lpstr>
      <vt:lpstr>Evaluation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Viewing Streaming Spatially-Referenced Data at Interactive Rates</dc:title>
  <dc:creator>pengshangfu</dc:creator>
  <cp:lastModifiedBy>pengshangfu</cp:lastModifiedBy>
  <cp:revision>444</cp:revision>
  <dcterms:created xsi:type="dcterms:W3CDTF">2006-08-16T00:00:00Z</dcterms:created>
  <dcterms:modified xsi:type="dcterms:W3CDTF">2015-11-04T17:04:49Z</dcterms:modified>
</cp:coreProperties>
</file>